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77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96.xml" ContentType="application/vnd.openxmlformats-officedocument.presentationml.slideLayout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Default Extension="vml" ContentType="application/vnd.openxmlformats-officedocument.vmlDrawing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Slides/notesSlide2.xml" ContentType="application/vnd.openxmlformats-officedocument.presentationml.notesSlide+xml"/>
  <Override PartName="/ppt/slideLayouts/slideLayout24.xml" ContentType="application/vnd.openxmlformats-officedocument.presentationml.slideLayout+xml"/>
  <Override PartName="/ppt/slideLayouts/slideLayout34.xml" ContentType="application/vnd.openxmlformats-officedocument.presentationml.slideLayout+xml"/>
  <Override PartName="/ppt/embeddings/oleObject1.bin" ContentType="application/vnd.openxmlformats-officedocument.oleObject"/>
  <Override PartName="/ppt/slideLayouts/slideLayout43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7.xml" ContentType="application/vnd.openxmlformats-officedocument.theme+xml"/>
  <Default Extension="jpeg" ContentType="image/jpeg"/>
  <Override PartName="/ppt/slideLayouts/slideLayout63.xml" ContentType="application/vnd.openxmlformats-officedocument.presentationml.slideLayout+xml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slideLayouts/slideLayout72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49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68.xml" ContentType="application/vnd.openxmlformats-officedocument.presentationml.slideLayout+xml"/>
  <Override PartName="/ppt/notesSlides/notesSlide17.xml" ContentType="application/vnd.openxmlformats-officedocument.presentationml.notesSlide+xml"/>
  <Override PartName="/ppt/slides/slide19.xml" ContentType="application/vnd.openxmlformats-officedocument.presentationml.slide+xml"/>
  <Override PartName="/ppt/slideLayouts/slideLayout7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slideLayouts/slideLayout25.xml" ContentType="application/vnd.openxmlformats-officedocument.presentationml.slideLayout+xml"/>
  <Default Extension="emf" ContentType="image/x-emf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8.xml" ContentType="application/vnd.openxmlformats-officedocument.theme+xml"/>
  <Override PartName="/ppt/notesSlides/notesSlide8.xml" ContentType="application/vnd.openxmlformats-officedocument.presentationml.notesSlide+xml"/>
  <Override PartName="/ppt/slideLayouts/slideLayout64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slideLayouts/slideLayout73.xml" ContentType="application/vnd.openxmlformats-officedocument.presentationml.slideLayout+xml"/>
  <Default Extension="bin" ContentType="application/vnd.openxmlformats-officedocument.presentationml.printerSettings"/>
  <Override PartName="/ppt/slideLayouts/slideLayout83.xml" ContentType="application/vnd.openxmlformats-officedocument.presentationml.slideLayout+xml"/>
  <Default Extension="xml" ContentType="application/xml"/>
  <Override PartName="/ppt/slides/slide5.xml" ContentType="application/vnd.openxmlformats-officedocument.presentationml.slide+xml"/>
  <Override PartName="/ppt/slideLayouts/slideLayout9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3.xml" ContentType="application/vnd.openxmlformats-officedocument.presentationml.slideMaster+xml"/>
  <Override PartName="/ppt/tableStyles.xml" ContentType="application/vnd.openxmlformats-officedocument.presentationml.tableStyles+xml"/>
  <Override PartName="/ppt/slideLayouts/slideLayout69.xml" ContentType="application/vnd.openxmlformats-officedocument.presentationml.slideLayout+xml"/>
  <Override PartName="/ppt/notesSlides/notesSlide18.xml" ContentType="application/vnd.openxmlformats-officedocument.presentationml.notesSlide+xml"/>
  <Override PartName="/ppt/slideLayouts/slideLayout7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2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74.xml" ContentType="application/vnd.openxmlformats-officedocument.presentationml.slideLayout+xml"/>
  <Override PartName="/ppt/slideLayouts/slideLayout84.xml" ContentType="application/vnd.openxmlformats-officedocument.presentationml.slideLayout+xml"/>
  <Default Extension="png" ContentType="image/png"/>
  <Override PartName="/ppt/slideLayouts/slideLayout93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4.xml" ContentType="application/vnd.openxmlformats-officedocument.presentationml.slideMaster+xml"/>
  <Override PartName="/ppt/notesSlides/notesSlide19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7.xml" ContentType="application/vnd.openxmlformats-officedocument.presentationml.slideLayout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slideLayouts/slideLayout37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4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5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5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75.xml" ContentType="application/vnd.openxmlformats-officedocument.presentationml.slideLayout+xml"/>
  <Override PartName="/ppt/viewProps.xml" ContentType="application/vnd.openxmlformats-officedocument.presentationml.viewProps+xml"/>
  <Default Extension="rels" ContentType="application/vnd.openxmlformats-package.relationships+xml"/>
  <Override PartName="/ppt/slideLayouts/slideLayout85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13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Default Extension="tiff" ContentType="image/tiff"/>
  <Override PartName="/ppt/slideLayouts/slideLayout51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6.xml" ContentType="application/vnd.openxmlformats-officedocument.presentationml.notesSlide+xml"/>
  <Override PartName="/ppt/slideLayouts/slideLayout28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47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5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6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76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9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notesSlides/notesSlide7.xml" ContentType="application/vnd.openxmlformats-officedocument.presentationml.notesSlide+xml"/>
  <Override PartName="/ppt/slideLayouts/slideLayout29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7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s/slide22.xml" ContentType="application/vnd.openxmlformats-officedocument.presentationml.slide+xml"/>
  <Override PartName="/ppt/slideLayouts/slideLayout48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60" r:id="rId1"/>
    <p:sldMasterId id="2147483675" r:id="rId2"/>
    <p:sldMasterId id="2147483690" r:id="rId3"/>
    <p:sldMasterId id="2147483704" r:id="rId4"/>
    <p:sldMasterId id="2147483718" r:id="rId5"/>
    <p:sldMasterId id="2147483733" r:id="rId6"/>
    <p:sldMasterId id="2147483748" r:id="rId7"/>
  </p:sldMasterIdLst>
  <p:notesMasterIdLst>
    <p:notesMasterId r:id="rId31"/>
  </p:notesMasterIdLst>
  <p:sldIdLst>
    <p:sldId id="256" r:id="rId8"/>
    <p:sldId id="271" r:id="rId9"/>
    <p:sldId id="347" r:id="rId10"/>
    <p:sldId id="365" r:id="rId11"/>
    <p:sldId id="350" r:id="rId12"/>
    <p:sldId id="272" r:id="rId13"/>
    <p:sldId id="366" r:id="rId14"/>
    <p:sldId id="351" r:id="rId15"/>
    <p:sldId id="374" r:id="rId16"/>
    <p:sldId id="376" r:id="rId17"/>
    <p:sldId id="375" r:id="rId18"/>
    <p:sldId id="363" r:id="rId19"/>
    <p:sldId id="353" r:id="rId20"/>
    <p:sldId id="327" r:id="rId21"/>
    <p:sldId id="328" r:id="rId22"/>
    <p:sldId id="355" r:id="rId23"/>
    <p:sldId id="339" r:id="rId24"/>
    <p:sldId id="262" r:id="rId25"/>
    <p:sldId id="273" r:id="rId26"/>
    <p:sldId id="369" r:id="rId27"/>
    <p:sldId id="370" r:id="rId28"/>
    <p:sldId id="371" r:id="rId29"/>
    <p:sldId id="37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Dylla, Douglas E" initials="DED" lastIdx="10" clrIdx="0"/>
  <p:cmAuthor id="1" name="Bourgo, Ryan J" initials="RJB" lastIdx="2" clrIdx="1"/>
  <p:cmAuthor id="2" name="Hunter,  Zoë" initials="HZ" lastIdx="39" clrIdx="2"/>
  <p:cmAuthor id="3" name="Viani, Rolando M" initials="VRM" lastIdx="14" clrIdx="3"/>
  <p:cmAuthor id="4" name="Jürgen Rockstroh" initials="JR" lastIdx="4" clrIdx="4"/>
  <p:cmAuthor id="5" name="Neddie Zadeikis" initials="NZ" lastIdx="13" clrIdx="5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E6E7E9"/>
    <a:srgbClr val="0082BA"/>
    <a:srgbClr val="6BBBAE"/>
    <a:srgbClr val="071D49"/>
    <a:srgbClr val="84BD00"/>
    <a:srgbClr val="DC8633"/>
    <a:srgbClr val="702082"/>
    <a:srgbClr val="7DA1C4"/>
    <a:srgbClr val="FFFF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0899" autoAdjust="0"/>
    <p:restoredTop sz="91753" autoAdjust="0"/>
  </p:normalViewPr>
  <p:slideViewPr>
    <p:cSldViewPr snapToGrid="0">
      <p:cViewPr>
        <p:scale>
          <a:sx n="90" d="100"/>
          <a:sy n="90" d="100"/>
        </p:scale>
        <p:origin x="-3296" y="-1304"/>
      </p:cViewPr>
      <p:guideLst>
        <p:guide orient="horz" pos="11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3.xml"/><Relationship Id="rId31" Type="http://schemas.openxmlformats.org/officeDocument/2006/relationships/notesMaster" Target="notesMasters/notes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2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" Target="slides/slide1.xml"/><Relationship Id="rId33" Type="http://schemas.openxmlformats.org/officeDocument/2006/relationships/commentAuthors" Target="commentAuthors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72E1C-CE4A-4DD1-96B0-A94D544C1A01}" type="datetimeFigureOut">
              <a:rPr lang="en-US" smtClean="0"/>
              <a:pPr/>
              <a:t>30.07.2017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236F-216D-4A58-90F1-9A220F9FC21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909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72467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 smtClean="0"/>
              <a:t>Amendments to add </a:t>
            </a:r>
            <a:r>
              <a:rPr lang="en-US" dirty="0" err="1" smtClean="0"/>
              <a:t>Elvitegravir</a:t>
            </a:r>
            <a:r>
              <a:rPr lang="en-US" dirty="0" smtClean="0"/>
              <a:t>, DRV, </a:t>
            </a:r>
            <a:r>
              <a:rPr lang="en-US" dirty="0" err="1" smtClean="0"/>
              <a:t>Lopinavir</a:t>
            </a:r>
            <a:r>
              <a:rPr lang="en-US" dirty="0" smtClean="0"/>
              <a:t> came later; could account for low</a:t>
            </a:r>
            <a:r>
              <a:rPr lang="en-US" baseline="0" dirty="0" smtClean="0"/>
              <a:t> enrollment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0114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618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mITT</a:t>
            </a:r>
            <a:r>
              <a:rPr lang="en-US" dirty="0" smtClean="0"/>
              <a:t> in 8-week (no cirrhosis): 100% (136/136)</a:t>
            </a:r>
          </a:p>
          <a:p>
            <a:r>
              <a:rPr lang="en-US" dirty="0" err="1" smtClean="0"/>
              <a:t>mITT</a:t>
            </a:r>
            <a:r>
              <a:rPr lang="en-US" baseline="0" dirty="0" smtClean="0"/>
              <a:t> in 12-week (cirrhosis): 93% (14/15)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618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780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2953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3039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6143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0877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9822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08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7851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28766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4ADE4-127E-4272-BDF2-376B9F2BFE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4398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4ADE4-127E-4272-BDF2-376B9F2BFEE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4ADE4-127E-4272-BDF2-376B9F2BFEEE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7667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011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b" latinLnBrk="0" hangingPunct="1"/>
            <a:r>
              <a:rPr lang="en-US" dirty="0" smtClean="0"/>
              <a:t>F2: N=2 patients (1%) in 8 week arm. F0-F1 N= 120 (88%).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DB236F-216D-4A58-90F1-9A220F9FC2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011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emf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emf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emf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emf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.emf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.emf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.emf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2.emf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1.emf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7994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0679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5438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3118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3111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 name="Final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1467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4960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gray">
          <a:xfrm>
            <a:off x="7100888" y="852488"/>
            <a:ext cx="122872" cy="429768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6" name="Freeform 6"/>
          <p:cNvSpPr>
            <a:spLocks/>
          </p:cNvSpPr>
          <p:nvPr userDrawn="1"/>
        </p:nvSpPr>
        <p:spPr bwMode="gray">
          <a:xfrm>
            <a:off x="7394743" y="1074057"/>
            <a:ext cx="122872" cy="4828178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981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0372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8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7405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/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722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7394743" y="1143000"/>
            <a:ext cx="122872" cy="4828178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1555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502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0217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62974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276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6314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284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2637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8352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 name="Final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2532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590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64992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gray">
          <a:xfrm>
            <a:off x="5724525" y="1530350"/>
            <a:ext cx="125413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3 w 94692"/>
              <a:gd name="T5" fmla="*/ 0 h 3865545"/>
              <a:gd name="T6" fmla="*/ 165243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2575"/>
            <a:ext cx="685800" cy="1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 smtClean="0">
                <a:solidFill>
                  <a:srgbClr val="070605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93655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 baseline="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32262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1_AbbVi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endParaRPr lang="en-US">
              <a:solidFill>
                <a:srgbClr val="070605"/>
              </a:solidFill>
              <a:latin typeface="Arial" charset="0"/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>
            <a:lvl1pPr>
              <a:defRPr>
                <a:solidFill>
                  <a:srgbClr val="071D49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63351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_AbbVi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endParaRPr lang="en-US">
              <a:solidFill>
                <a:srgbClr val="070605"/>
              </a:solidFill>
              <a:latin typeface="Arial" charset="0"/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6237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/>
          </p:cNvSpPr>
          <p:nvPr/>
        </p:nvSpPr>
        <p:spPr bwMode="auto">
          <a:xfrm>
            <a:off x="403225" y="225425"/>
            <a:ext cx="8318500" cy="6604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4pPr>
            <a:lvl5pPr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5pPr>
            <a:lvl6pPr marL="4572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6pPr>
            <a:lvl7pPr marL="9144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defRPr/>
            </a:pPr>
            <a:endParaRPr lang="en-US" smtClean="0">
              <a:solidFill>
                <a:srgbClr val="84BD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spcBef>
                <a:spcPts val="1920"/>
              </a:spcBef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6243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97758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292608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1900">
                <a:solidFill>
                  <a:srgbClr val="070605"/>
                </a:solidFill>
              </a:defRPr>
            </a:lvl3pPr>
            <a:lvl4pPr>
              <a:defRPr sz="1600">
                <a:solidFill>
                  <a:srgbClr val="070605"/>
                </a:solidFill>
              </a:defRPr>
            </a:lvl4pPr>
            <a:lvl5pPr>
              <a:defRPr sz="16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292608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1900">
                <a:solidFill>
                  <a:srgbClr val="070605"/>
                </a:solidFill>
              </a:defRPr>
            </a:lvl3pPr>
            <a:lvl4pPr>
              <a:defRPr sz="1600">
                <a:solidFill>
                  <a:srgbClr val="070605"/>
                </a:solidFill>
              </a:defRPr>
            </a:lvl4pPr>
            <a:lvl5pPr>
              <a:defRPr sz="16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8217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783080"/>
            <a:ext cx="4040188" cy="461772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83080"/>
            <a:ext cx="4041775" cy="461772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00814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90179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43000"/>
            <a:ext cx="5111750" cy="5257800"/>
          </a:xfrm>
        </p:spPr>
        <p:txBody>
          <a:bodyPr/>
          <a:lstStyle>
            <a:lvl1pPr>
              <a:spcBef>
                <a:spcPts val="1920"/>
              </a:spcBef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>
                <a:solidFill>
                  <a:srgbClr val="07060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0287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0" dirty="0" smtClean="0">
                <a:solidFill>
                  <a:schemeClr val="bg1"/>
                </a:solidFill>
              </a:rPr>
              <a:t>TURQUOISE-I, Part 2:</a:t>
            </a:r>
            <a:r>
              <a:rPr lang="en-US" sz="1000" b="0" baseline="0" dirty="0" smtClean="0">
                <a:solidFill>
                  <a:schemeClr val="bg1"/>
                </a:solidFill>
              </a:rPr>
              <a:t> </a:t>
            </a:r>
            <a:r>
              <a:rPr lang="en-US" sz="1000" b="0" dirty="0" smtClean="0">
                <a:solidFill>
                  <a:schemeClr val="bg1"/>
                </a:solidFill>
              </a:rPr>
              <a:t>Safety &amp; Efficacy</a:t>
            </a:r>
            <a:r>
              <a:rPr lang="en-US" sz="1000" b="0" baseline="0" dirty="0" smtClean="0">
                <a:solidFill>
                  <a:schemeClr val="bg1"/>
                </a:solidFill>
              </a:rPr>
              <a:t> of</a:t>
            </a:r>
            <a:r>
              <a:rPr lang="en-US" sz="1000" b="0" dirty="0" smtClean="0">
                <a:solidFill>
                  <a:schemeClr val="bg1"/>
                </a:solidFill>
              </a:rPr>
              <a:t> OBV/PTV/r ± DSV ± RBV in Patients with HIV-1 &amp; HCV GT1 or GT4 Co-Infection    IAS    20</a:t>
            </a:r>
            <a:r>
              <a:rPr lang="en-US" sz="1000" b="0" baseline="0" dirty="0" smtClean="0">
                <a:solidFill>
                  <a:schemeClr val="bg1"/>
                </a:solidFill>
              </a:rPr>
              <a:t> July 2016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r>
              <a:rPr lang="en-US" noProof="0"/>
              <a:t>Enter quote text in text placeholder. Default text color is AbbVie Dark Blue. Change text colors for best contrast against chosen background (either image or solid fill). 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/>
              <a:t>ENTER AUTHOR NAME IN TITLE PLACEHOLDER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7162800" y="6606995"/>
            <a:ext cx="0" cy="181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7467600" y="6600465"/>
            <a:ext cx="0" cy="18133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046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22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316507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3920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49609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7100888" y="649288"/>
            <a:ext cx="125412" cy="41148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98142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vider Slide">
    <p:bg bwMode="auto">
      <p:bgPr>
        <a:solidFill>
          <a:srgbClr val="0706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03729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1_Quot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rgbClr val="070605"/>
              </a:solidFill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74053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2_Quote Slide">
    <p:bg bwMode="auto">
      <p:bgPr>
        <a:solidFill>
          <a:srgbClr val="07060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rgbClr val="070605"/>
              </a:solidFill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72225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5022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02176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6297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/>
              <a:t>ENTER AUTHOR NAME IN TITLE PLACEHOLDER</a:t>
            </a:r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r>
              <a:rPr lang="en-US" noProof="0"/>
              <a:t>Enter quote text in text placeholder. Default text color is AbbVie Dark Blue. Change text colors for best contrast against chosen background (either image or solid fill). </a:t>
            </a: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0" y="6553200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45720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000" b="0" dirty="0" smtClean="0">
                <a:solidFill>
                  <a:schemeClr val="bg1"/>
                </a:solidFill>
              </a:rPr>
              <a:t>TURQUOISE-I, Part 2:</a:t>
            </a:r>
            <a:r>
              <a:rPr lang="en-US" sz="1000" b="0" baseline="0" dirty="0" smtClean="0">
                <a:solidFill>
                  <a:schemeClr val="bg1"/>
                </a:solidFill>
              </a:rPr>
              <a:t> </a:t>
            </a:r>
            <a:r>
              <a:rPr lang="en-US" sz="1000" b="0" dirty="0" smtClean="0">
                <a:solidFill>
                  <a:schemeClr val="bg1"/>
                </a:solidFill>
              </a:rPr>
              <a:t>Safety &amp; Efficacy</a:t>
            </a:r>
            <a:r>
              <a:rPr lang="en-US" sz="1000" b="0" baseline="0" dirty="0" smtClean="0">
                <a:solidFill>
                  <a:schemeClr val="bg1"/>
                </a:solidFill>
              </a:rPr>
              <a:t> of</a:t>
            </a:r>
            <a:r>
              <a:rPr lang="en-US" sz="1000" b="0" dirty="0" smtClean="0">
                <a:solidFill>
                  <a:schemeClr val="bg1"/>
                </a:solidFill>
              </a:rPr>
              <a:t> OBV/PTV/r ± DSV ± RBV in Patients with HIV-1 &amp; HCV GT1 or GT4 Co-Infection    IAS    20</a:t>
            </a:r>
            <a:r>
              <a:rPr lang="en-US" sz="1000" b="0" baseline="0" dirty="0" smtClean="0">
                <a:solidFill>
                  <a:schemeClr val="bg1"/>
                </a:solidFill>
              </a:rPr>
              <a:t> July 2016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80953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2765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6314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28488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26373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8352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49609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7325164" y="983411"/>
            <a:ext cx="122872" cy="4166756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981426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03729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rgbClr val="070605"/>
              </a:solidFill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740538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rgbClr val="070605"/>
              </a:solidFill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5722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10389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5022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02176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62974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22765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6314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28488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26373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83527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Final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253299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1712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289919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7394743" y="1074057"/>
            <a:ext cx="122872" cy="4828178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50899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470618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070605"/>
              </a:solidFill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574384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1361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408369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770997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592533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866498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057128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916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2950465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97628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895885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Final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6445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49900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7100888" y="852488"/>
            <a:ext cx="122872" cy="429768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4041846 h 3865545"/>
              <a:gd name="T8" fmla="*/ 0 w 94692"/>
              <a:gd name="T9" fmla="*/ 4041846 h 3865545"/>
              <a:gd name="T10" fmla="*/ 0 w 94692"/>
              <a:gd name="T11" fmla="*/ 4041846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71D49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60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 b="1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274638"/>
          </a:xfrm>
        </p:spPr>
        <p:txBody>
          <a:bodyPr anchor="t"/>
          <a:lstStyle>
            <a:lvl1pPr>
              <a:defRPr sz="1400">
                <a:solidFill>
                  <a:srgbClr val="071D49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411163" y="4021138"/>
            <a:ext cx="2133600" cy="30480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lnSpc>
                <a:spcPct val="100000"/>
              </a:lnSpc>
              <a:defRPr sz="1400">
                <a:cs typeface="+mn-cs"/>
              </a:defRPr>
            </a:lvl1pPr>
          </a:lstStyle>
          <a:p>
            <a:pPr>
              <a:defRPr/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442789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48130" name="Title Placeholder 1"/>
          <p:cNvSpPr>
            <a:spLocks noGrp="1"/>
          </p:cNvSpPr>
          <p:nvPr>
            <p:ph type="ctrTitle"/>
          </p:nvPr>
        </p:nvSpPr>
        <p:spPr>
          <a:xfrm>
            <a:off x="411163" y="2194559"/>
            <a:ext cx="4113212" cy="1463040"/>
          </a:xfrm>
        </p:spPr>
        <p:txBody>
          <a:bodyPr anchor="b"/>
          <a:lstStyle>
            <a:lvl1pPr>
              <a:lnSpc>
                <a:spcPct val="85000"/>
              </a:lnSpc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8131" name="Text Placeholder 2"/>
          <p:cNvSpPr>
            <a:spLocks noGrp="1"/>
          </p:cNvSpPr>
          <p:nvPr>
            <p:ph type="subTitle" idx="1"/>
          </p:nvPr>
        </p:nvSpPr>
        <p:spPr>
          <a:xfrm>
            <a:off x="411163" y="3702050"/>
            <a:ext cx="3656012" cy="696214"/>
          </a:xfrm>
        </p:spPr>
        <p:txBody>
          <a:bodyPr anchor="t"/>
          <a:lstStyle>
            <a:lvl1pPr>
              <a:defRPr sz="1400">
                <a:solidFill>
                  <a:srgbClr val="84BD0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956755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070605"/>
              </a:solidFill>
            </a:endParaRPr>
          </a:p>
        </p:txBody>
      </p:sp>
      <p:pic>
        <p:nvPicPr>
          <p:cNvPr id="5" name="Picture 12" descr="AbbVieLogo_Standard_RGB.eps"/>
          <p:cNvPicPr>
            <a:picLocks noChangeAspect="1"/>
          </p:cNvPicPr>
          <p:nvPr/>
        </p:nvPicPr>
        <p:blipFill>
          <a:blip r:embed="rId2" cstate="print">
            <a:lum bright="100000" contrast="100000"/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463" y="493713"/>
            <a:ext cx="1371600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>
            <a:spLocks/>
          </p:cNvSpPr>
          <p:nvPr userDrawn="1"/>
        </p:nvSpPr>
        <p:spPr bwMode="gray">
          <a:xfrm>
            <a:off x="4570413" y="1530350"/>
            <a:ext cx="125412" cy="3797300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65241 w 94692"/>
              <a:gd name="T5" fmla="*/ 0 h 3865545"/>
              <a:gd name="T6" fmla="*/ 165241 w 94692"/>
              <a:gd name="T7" fmla="*/ 3729975 h 3865545"/>
              <a:gd name="T8" fmla="*/ 0 w 94692"/>
              <a:gd name="T9" fmla="*/ 3729975 h 3865545"/>
              <a:gd name="T10" fmla="*/ 0 w 94692"/>
              <a:gd name="T11" fmla="*/ 3729975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1" name="Rectangle 11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26137" cy="3794125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Rectangle 10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6133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9" name="Rectangle 7"/>
          <p:cNvSpPr>
            <a:spLocks noGrp="1"/>
          </p:cNvSpPr>
          <p:nvPr>
            <p:ph type="title"/>
          </p:nvPr>
        </p:nvSpPr>
        <p:spPr>
          <a:xfrm>
            <a:off x="412750" y="5164138"/>
            <a:ext cx="4387850" cy="284162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20" name="Rectangle 8"/>
          <p:cNvSpPr>
            <a:spLocks noGrp="1"/>
          </p:cNvSpPr>
          <p:nvPr>
            <p:ph type="body" idx="1"/>
          </p:nvPr>
        </p:nvSpPr>
        <p:spPr>
          <a:xfrm>
            <a:off x="411163" y="1279525"/>
            <a:ext cx="5934075" cy="3794125"/>
          </a:xfrm>
          <a:noFill/>
          <a:ln/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013210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5257800"/>
          </a:xfrm>
        </p:spPr>
        <p:txBody>
          <a:bodyPr anchor="t"/>
          <a:lstStyle>
            <a:lvl1pPr>
              <a:defRPr sz="22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200">
                <a:solidFill>
                  <a:srgbClr val="070605"/>
                </a:solidFill>
              </a:defRPr>
            </a:lvl2pPr>
            <a:lvl3pPr>
              <a:defRPr sz="2200">
                <a:solidFill>
                  <a:srgbClr val="070605"/>
                </a:solidFill>
              </a:defRPr>
            </a:lvl3pPr>
            <a:lvl4pPr>
              <a:defRPr sz="2200">
                <a:solidFill>
                  <a:srgbClr val="070605"/>
                </a:solidFill>
              </a:defRPr>
            </a:lvl4pPr>
            <a:lvl5pPr>
              <a:defRPr sz="22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468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336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309156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142999"/>
            <a:ext cx="40830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4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763660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1430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" y="1831974"/>
            <a:ext cx="4040188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430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31974"/>
            <a:ext cx="4041775" cy="4511675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045341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8707339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25" y="1143000"/>
            <a:ext cx="5111750" cy="5257800"/>
          </a:xfrm>
        </p:spPr>
        <p:txBody>
          <a:bodyPr anchor="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" y="1142999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11480" y="228600"/>
            <a:ext cx="8321040" cy="713232"/>
          </a:xfrm>
        </p:spPr>
        <p:txBody>
          <a:bodyPr anchor="b"/>
          <a:lstStyle>
            <a:lvl1pPr>
              <a:defRPr sz="2800">
                <a:solidFill>
                  <a:srgbClr val="071D49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585867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09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78954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1143000"/>
            <a:ext cx="2079625" cy="5257800"/>
          </a:xfrm>
        </p:spPr>
        <p:txBody>
          <a:bodyPr vert="eaVert"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63" y="1143000"/>
            <a:ext cx="6086475" cy="5257800"/>
          </a:xfrm>
        </p:spPr>
        <p:txBody>
          <a:bodyPr vert="eaVert"/>
          <a:lstStyle>
            <a:lvl1pPr>
              <a:defRPr sz="2000">
                <a:solidFill>
                  <a:srgbClr val="070605"/>
                </a:solidFill>
              </a:defRPr>
            </a:lvl1pPr>
            <a:lvl2pPr marL="457200" indent="-342900">
              <a:buFont typeface="Arial" pitchFamily="34" charset="0"/>
              <a:buChar char="•"/>
              <a:defRPr sz="2000">
                <a:solidFill>
                  <a:srgbClr val="070605"/>
                </a:solidFill>
              </a:defRPr>
            </a:lvl2pPr>
            <a:lvl3pPr>
              <a:defRPr sz="2000">
                <a:solidFill>
                  <a:srgbClr val="070605"/>
                </a:solidFill>
              </a:defRPr>
            </a:lvl3pPr>
            <a:lvl4pPr>
              <a:defRPr sz="2000">
                <a:solidFill>
                  <a:srgbClr val="070605"/>
                </a:solidFill>
              </a:defRPr>
            </a:lvl4pPr>
            <a:lvl5pPr>
              <a:defRPr sz="2000">
                <a:solidFill>
                  <a:srgbClr val="070605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776554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Final">
    <p:bg>
      <p:bgPr>
        <a:solidFill>
          <a:srgbClr val="071D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AbbVieLogo_Small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0988"/>
            <a:ext cx="6858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0982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28.xml"/><Relationship Id="rId15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1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2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1.xml"/><Relationship Id="rId4" Type="http://schemas.openxmlformats.org/officeDocument/2006/relationships/slideLayout" Target="../slideLayouts/slideLayout32.xml"/><Relationship Id="rId5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5.xml"/><Relationship Id="rId8" Type="http://schemas.openxmlformats.org/officeDocument/2006/relationships/slideLayout" Target="../slideLayouts/slideLayout36.xml"/><Relationship Id="rId9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4.xml"/><Relationship Id="rId14" Type="http://schemas.openxmlformats.org/officeDocument/2006/relationships/theme" Target="../theme/theme4.xml"/><Relationship Id="rId1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3.xml"/><Relationship Id="rId3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6.xml"/><Relationship Id="rId6" Type="http://schemas.openxmlformats.org/officeDocument/2006/relationships/slideLayout" Target="../slideLayouts/slideLayout47.xml"/><Relationship Id="rId7" Type="http://schemas.openxmlformats.org/officeDocument/2006/relationships/slideLayout" Target="../slideLayouts/slideLayout48.xml"/><Relationship Id="rId8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1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68.xml"/><Relationship Id="rId15" Type="http://schemas.openxmlformats.org/officeDocument/2006/relationships/theme" Target="../theme/theme5.xml"/><Relationship Id="rId1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1.xml"/><Relationship Id="rId8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2.xml"/><Relationship Id="rId15" Type="http://schemas.openxmlformats.org/officeDocument/2006/relationships/theme" Target="../theme/theme6.xml"/><Relationship Id="rId1" Type="http://schemas.openxmlformats.org/officeDocument/2006/relationships/slideLayout" Target="../slideLayouts/slideLayout69.xml"/><Relationship Id="rId2" Type="http://schemas.openxmlformats.org/officeDocument/2006/relationships/slideLayout" Target="../slideLayouts/slideLayout70.xml"/><Relationship Id="rId3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6.xml"/><Relationship Id="rId9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8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<Relationship Id="rId15" Type="http://schemas.openxmlformats.org/officeDocument/2006/relationships/theme" Target="../theme/theme7.xml"/><Relationship Id="rId1" Type="http://schemas.openxmlformats.org/officeDocument/2006/relationships/slideLayout" Target="../slideLayouts/slideLayout83.xml"/><Relationship Id="rId2" Type="http://schemas.openxmlformats.org/officeDocument/2006/relationships/slideLayout" Target="../slideLayouts/slideLayout84.xml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1075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fontAlgn="base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0" fontAlgn="base" hangingPunct="0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0" fontAlgn="base" hangingPunct="0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0" fontAlgn="base" hangingPunct="0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fontAlgn="base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fontAlgn="base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fontAlgn="base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fontAlgn="base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8502440" y="6593098"/>
            <a:ext cx="342900" cy="21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961CB76B-05E7-4ABA-B816-DE7F43A9AED3}" type="slidenum">
              <a:rPr lang="en-US" sz="900" smtClean="0">
                <a:solidFill>
                  <a:schemeClr val="bg1"/>
                </a:solidFill>
              </a:rPr>
              <a:pPr algn="ctr" eaLnBrk="1" hangingPunct="1">
                <a:lnSpc>
                  <a:spcPct val="90000"/>
                </a:lnSpc>
              </a:pPr>
              <a:t>‹Nr.›</a:t>
            </a:fld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8" name="TextBox 8"/>
          <p:cNvSpPr txBox="1">
            <a:spLocks noChangeArrowheads="1"/>
          </p:cNvSpPr>
          <p:nvPr userDrawn="1"/>
        </p:nvSpPr>
        <p:spPr bwMode="auto">
          <a:xfrm>
            <a:off x="135272" y="6553200"/>
            <a:ext cx="8816704" cy="21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 smtClean="0">
                <a:solidFill>
                  <a:schemeClr val="bg1"/>
                </a:solidFill>
              </a:rPr>
              <a:t>EXPEDITION-2: </a:t>
            </a:r>
            <a:r>
              <a:rPr lang="en-US" sz="900" b="1" kern="120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Safety and Efficacy of </a:t>
            </a:r>
            <a:r>
              <a:rPr lang="en-US" sz="900" b="1" kern="1200" dirty="0" err="1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Glecaprevir</a:t>
            </a:r>
            <a:r>
              <a:rPr lang="en-US" sz="900" b="1" kern="120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/</a:t>
            </a:r>
            <a:r>
              <a:rPr lang="en-US" sz="900" b="1" kern="1200" dirty="0" err="1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Pibrentasvir</a:t>
            </a:r>
            <a:r>
              <a:rPr lang="en-US" sz="900" b="1" kern="120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 in HCV Genotype 1-6-infected Patients </a:t>
            </a:r>
            <a:r>
              <a:rPr lang="en-US" sz="900" b="1" kern="1200" dirty="0" err="1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Coinfected</a:t>
            </a:r>
            <a:r>
              <a:rPr lang="en-US" sz="900" b="1" kern="1200" baseline="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 with HIV-1 </a:t>
            </a:r>
            <a:r>
              <a:rPr lang="en-US" sz="900" dirty="0" smtClean="0">
                <a:solidFill>
                  <a:schemeClr val="bg1"/>
                </a:solidFill>
              </a:rPr>
              <a:t>| IAS | 24</a:t>
            </a:r>
            <a:r>
              <a:rPr lang="en-US" sz="900" dirty="0" smtClean="0">
                <a:solidFill>
                  <a:schemeClr val="bg1"/>
                </a:solidFill>
                <a:sym typeface="Symbol"/>
              </a:rPr>
              <a:t> July 2017</a:t>
            </a:r>
            <a:endParaRPr lang="en-US" sz="900" dirty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endParaRPr lang="en-US" dirty="0">
              <a:solidFill>
                <a:srgbClr val="070605"/>
              </a:solidFill>
              <a:latin typeface="Arial" charset="0"/>
            </a:endParaRPr>
          </a:p>
        </p:txBody>
      </p:sp>
      <p:sp>
        <p:nvSpPr>
          <p:cNvPr id="2052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135272" y="6564818"/>
            <a:ext cx="8816704" cy="21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aseline="0" dirty="0" smtClean="0">
                <a:solidFill>
                  <a:schemeClr val="bg1"/>
                </a:solidFill>
              </a:rPr>
              <a:t>ENDURANCE-2: </a:t>
            </a:r>
            <a:r>
              <a:rPr lang="en-US" sz="900" b="1" kern="120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Safety and Efficacy of GLE/PIB in HCV Genotype 2-infected Patients without Cirrhosis, a Randomized,</a:t>
            </a:r>
            <a:r>
              <a:rPr lang="en-US" sz="900" b="1" kern="1200" baseline="0" dirty="0" smtClean="0">
                <a:solidFill>
                  <a:schemeClr val="bg1"/>
                </a:solidFill>
                <a:effectLst/>
                <a:latin typeface="Calibri" pitchFamily="34" charset="0"/>
                <a:ea typeface="+mn-ea"/>
                <a:cs typeface="Arial" charset="0"/>
              </a:rPr>
              <a:t> Placebo-controlled Study </a:t>
            </a:r>
            <a:r>
              <a:rPr lang="en-US" sz="900" dirty="0" smtClean="0">
                <a:solidFill>
                  <a:schemeClr val="bg1"/>
                </a:solidFill>
              </a:rPr>
              <a:t>| AASLD | 14</a:t>
            </a:r>
            <a:r>
              <a:rPr lang="en-US" sz="900" dirty="0" smtClean="0">
                <a:solidFill>
                  <a:schemeClr val="bg1"/>
                </a:solidFill>
                <a:sym typeface="Symbol"/>
              </a:rPr>
              <a:t> November</a:t>
            </a:r>
            <a:r>
              <a:rPr lang="en-US" sz="900" baseline="0" dirty="0" smtClean="0">
                <a:solidFill>
                  <a:schemeClr val="bg1"/>
                </a:solidFill>
                <a:sym typeface="Symbol"/>
              </a:rPr>
              <a:t> 2016</a:t>
            </a:r>
            <a:r>
              <a:rPr lang="en-US" sz="900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55" name="TextBox 3"/>
          <p:cNvSpPr txBox="1">
            <a:spLocks noChangeArrowheads="1"/>
          </p:cNvSpPr>
          <p:nvPr/>
        </p:nvSpPr>
        <p:spPr bwMode="auto">
          <a:xfrm>
            <a:off x="8499702" y="6604907"/>
            <a:ext cx="3429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defTabSz="914400" eaLnBrk="1" hangingPunct="1"/>
            <a:fld id="{EC561364-697D-4882-8A36-D1AA6AC62655}" type="slidenum">
              <a:rPr lang="en-US" sz="900">
                <a:solidFill>
                  <a:srgbClr val="FFFFFF"/>
                </a:solidFill>
                <a:latin typeface="+mn-lt"/>
              </a:rPr>
              <a:pPr defTabSz="914400" eaLnBrk="1" hangingPunct="1"/>
              <a:t>‹Nr.›</a:t>
            </a:fld>
            <a:endParaRPr lang="en-GB" sz="900">
              <a:solidFill>
                <a:srgbClr val="FFFFFF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>
              <a:solidFill>
                <a:srgbClr val="070605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412750" y="958850"/>
            <a:ext cx="8318500" cy="0"/>
          </a:xfrm>
          <a:prstGeom prst="line">
            <a:avLst/>
          </a:prstGeom>
          <a:noFill/>
          <a:ln w="9525">
            <a:solidFill>
              <a:srgbClr val="071D4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70605"/>
              </a:solidFill>
            </a:endParaRP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407988" y="6611938"/>
            <a:ext cx="8050212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US" sz="900" dirty="0">
                <a:solidFill>
                  <a:srgbClr val="FFFFFF"/>
                </a:solidFill>
              </a:rPr>
              <a:t>SAPPHIRE-I Phase 3 Study of ABT-450/r/</a:t>
            </a:r>
            <a:r>
              <a:rPr lang="en-US" sz="900" dirty="0" err="1">
                <a:solidFill>
                  <a:srgbClr val="FFFFFF"/>
                </a:solidFill>
              </a:rPr>
              <a:t>Ombitasvir</a:t>
            </a:r>
            <a:r>
              <a:rPr lang="en-US" sz="900" dirty="0">
                <a:solidFill>
                  <a:srgbClr val="FFFFFF"/>
                </a:solidFill>
              </a:rPr>
              <a:t> + </a:t>
            </a:r>
            <a:r>
              <a:rPr lang="en-US" sz="900" dirty="0" err="1">
                <a:solidFill>
                  <a:srgbClr val="FFFFFF"/>
                </a:solidFill>
              </a:rPr>
              <a:t>Dasabuvir</a:t>
            </a:r>
            <a:r>
              <a:rPr lang="en-US" sz="900" dirty="0">
                <a:solidFill>
                  <a:srgbClr val="FFFFFF"/>
                </a:solidFill>
              </a:rPr>
              <a:t> + RBV in Treatment-Naïve Adults With HCV </a:t>
            </a:r>
            <a:r>
              <a:rPr lang="en-US" sz="900" dirty="0" smtClean="0">
                <a:solidFill>
                  <a:srgbClr val="FFFFFF"/>
                </a:solidFill>
              </a:rPr>
              <a:t>GT1 </a:t>
            </a:r>
            <a:r>
              <a:rPr lang="en-US" sz="900" dirty="0">
                <a:solidFill>
                  <a:srgbClr val="FFFFFF"/>
                </a:solidFill>
              </a:rPr>
              <a:t>| International Liver Congress 2014 | 11 April 2014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8485188" y="6610350"/>
            <a:ext cx="342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961CB76B-05E7-4ABA-B816-DE7F43A9AED3}" type="slidenum">
              <a:rPr lang="en-US" sz="900">
                <a:solidFill>
                  <a:srgbClr val="FFFFFF"/>
                </a:solidFill>
              </a:rPr>
              <a:pPr algn="ctr" eaLnBrk="1" hangingPunct="1">
                <a:lnSpc>
                  <a:spcPct val="90000"/>
                </a:lnSpc>
              </a:pPr>
              <a:t>‹Nr.›</a:t>
            </a:fld>
            <a:endParaRPr lang="en-GB" sz="9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8485188" y="6610350"/>
            <a:ext cx="342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961CB76B-05E7-4ABA-B816-DE7F43A9AED3}" type="slidenum">
              <a:rPr lang="en-US" sz="900">
                <a:solidFill>
                  <a:srgbClr val="FFFFFF"/>
                </a:solidFill>
              </a:rPr>
              <a:pPr algn="ctr" eaLnBrk="1" hangingPunct="1">
                <a:lnSpc>
                  <a:spcPct val="90000"/>
                </a:lnSpc>
              </a:pPr>
              <a:t>‹Nr.›</a:t>
            </a:fld>
            <a:endParaRPr lang="en-GB" sz="90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</p:sldLayoutIdLst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8485188" y="6610350"/>
            <a:ext cx="342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961CB76B-05E7-4ABA-B816-DE7F43A9AED3}" type="slidenum">
              <a:rPr lang="en-US" sz="900">
                <a:solidFill>
                  <a:srgbClr val="FFFFFF"/>
                </a:solidFill>
              </a:rPr>
              <a:pPr algn="ctr" eaLnBrk="1" hangingPunct="1">
                <a:lnSpc>
                  <a:spcPct val="90000"/>
                </a:lnSpc>
              </a:pPr>
              <a:t>‹Nr.›</a:t>
            </a:fld>
            <a:endParaRPr lang="en-GB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5424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</p:sldLayoutIdLst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11163" y="1279525"/>
            <a:ext cx="8318500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537325"/>
            <a:ext cx="9144000" cy="320675"/>
          </a:xfrm>
          <a:prstGeom prst="rect">
            <a:avLst/>
          </a:prstGeom>
          <a:solidFill>
            <a:srgbClr val="071D49"/>
          </a:solidFill>
          <a:ln>
            <a:noFill/>
          </a:ln>
          <a:extLs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070605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gray">
          <a:xfrm>
            <a:off x="412750" y="5164138"/>
            <a:ext cx="4387850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851632" y="6610350"/>
            <a:ext cx="7670023" cy="216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lnSpc>
                <a:spcPct val="90000"/>
              </a:lnSpc>
              <a:defRPr/>
            </a:pPr>
            <a:r>
              <a:rPr lang="en-US" sz="900" dirty="0" smtClean="0">
                <a:solidFill>
                  <a:srgbClr val="FFFFFF"/>
                </a:solidFill>
              </a:rPr>
              <a:t>SURVEYOR-II: ABT-493 + ABT-530 for Patients With Genotype 3 Infection and Cirrhosis  | EASL | 16</a:t>
            </a:r>
            <a:r>
              <a:rPr lang="en-US" sz="900" dirty="0" smtClean="0">
                <a:solidFill>
                  <a:srgbClr val="FFFFFF"/>
                </a:solidFill>
                <a:sym typeface="Symbol"/>
              </a:rPr>
              <a:t> April 2016</a:t>
            </a:r>
            <a:r>
              <a:rPr lang="en-US" sz="900" dirty="0" smtClean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031" name="TextBox 9"/>
          <p:cNvSpPr txBox="1">
            <a:spLocks noChangeArrowheads="1"/>
          </p:cNvSpPr>
          <p:nvPr/>
        </p:nvSpPr>
        <p:spPr bwMode="auto">
          <a:xfrm>
            <a:off x="8485188" y="6610350"/>
            <a:ext cx="3429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961CB76B-05E7-4ABA-B816-DE7F43A9AED3}" type="slidenum">
              <a:rPr lang="en-US" sz="900">
                <a:solidFill>
                  <a:srgbClr val="FFFFFF"/>
                </a:solidFill>
              </a:rPr>
              <a:pPr algn="ctr" eaLnBrk="1" hangingPunct="1">
                <a:lnSpc>
                  <a:spcPct val="90000"/>
                </a:lnSpc>
              </a:pPr>
              <a:t>‹Nr.›</a:t>
            </a:fld>
            <a:endParaRPr lang="en-GB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056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400">
          <a:solidFill>
            <a:schemeClr val="folHlink"/>
          </a:solidFill>
          <a:latin typeface="Calibri" pitchFamily="34" charset="0"/>
          <a:cs typeface="Arial" charset="0"/>
        </a:defRPr>
      </a:lvl9pPr>
    </p:titleStyle>
    <p:bodyStyle>
      <a:lvl1pPr marL="342900" indent="-342900" algn="l" defTabSz="457200" rtl="0" eaLnBrk="1" fontAlgn="base" hangingPunct="1">
        <a:lnSpc>
          <a:spcPct val="75000"/>
        </a:lnSpc>
        <a:spcBef>
          <a:spcPct val="80000"/>
        </a:spcBef>
        <a:spcAft>
          <a:spcPct val="0"/>
        </a:spcAft>
        <a:buFont typeface="Arial" charset="0"/>
        <a:defRPr sz="4000">
          <a:solidFill>
            <a:srgbClr val="071D49"/>
          </a:solidFill>
          <a:latin typeface="+mn-lt"/>
          <a:ea typeface="+mn-ea"/>
          <a:cs typeface="+mn-cs"/>
        </a:defRPr>
      </a:lvl1pPr>
      <a:lvl2pPr marL="114300" indent="342900" algn="l" defTabSz="457200" rtl="0" eaLnBrk="1" fontAlgn="base" hangingPunct="1">
        <a:lnSpc>
          <a:spcPct val="75000"/>
        </a:lnSpc>
        <a:spcBef>
          <a:spcPct val="40000"/>
        </a:spcBef>
        <a:spcAft>
          <a:spcPct val="0"/>
        </a:spcAft>
        <a:defRPr sz="2000">
          <a:solidFill>
            <a:srgbClr val="071D49"/>
          </a:solidFill>
          <a:latin typeface="+mn-lt"/>
          <a:cs typeface="+mn-cs"/>
        </a:defRPr>
      </a:lvl2pPr>
      <a:lvl3pPr marL="7493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>
          <a:solidFill>
            <a:schemeClr val="tx1"/>
          </a:solidFill>
          <a:latin typeface="+mn-lt"/>
          <a:cs typeface="+mn-cs"/>
        </a:defRPr>
      </a:lvl3pPr>
      <a:lvl4pPr marL="11430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4859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5pPr>
      <a:lvl6pPr marL="19431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6pPr>
      <a:lvl7pPr marL="24003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7pPr>
      <a:lvl8pPr marL="28575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8pPr>
      <a:lvl9pPr marL="3314700" indent="-228600" algn="l" defTabSz="457200" rtl="0" eaLnBrk="1" fontAlgn="base" hangingPunct="1">
        <a:spcBef>
          <a:spcPct val="1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tif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l="31940" r="30833"/>
          <a:stretch>
            <a:fillRect/>
          </a:stretch>
        </p:blipFill>
        <p:spPr bwMode="auto">
          <a:xfrm>
            <a:off x="7548153" y="0"/>
            <a:ext cx="157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5"/>
          <p:cNvSpPr>
            <a:spLocks noGrp="1"/>
          </p:cNvSpPr>
          <p:nvPr>
            <p:ph type="ctrTitle"/>
          </p:nvPr>
        </p:nvSpPr>
        <p:spPr>
          <a:xfrm>
            <a:off x="411478" y="1322710"/>
            <a:ext cx="6903721" cy="1920240"/>
          </a:xfrm>
        </p:spPr>
        <p:txBody>
          <a:bodyPr/>
          <a:lstStyle/>
          <a:p>
            <a:r>
              <a:rPr lang="en-US" b="0" dirty="0"/>
              <a:t>Efficacy and Safety of </a:t>
            </a:r>
            <a:r>
              <a:rPr lang="en-US" b="0" dirty="0" err="1"/>
              <a:t>Glecaprevir</a:t>
            </a:r>
            <a:r>
              <a:rPr lang="en-US" b="0" dirty="0"/>
              <a:t>/</a:t>
            </a:r>
            <a:r>
              <a:rPr lang="en-US" b="0" dirty="0" err="1"/>
              <a:t>Pibrentasvir</a:t>
            </a:r>
            <a:r>
              <a:rPr lang="en-US" b="0" dirty="0"/>
              <a:t> in Patients Co-infected with Hepatitis C Virus and Human Immunodeficiency Virus-1: </a:t>
            </a:r>
            <a:r>
              <a:rPr lang="en-US" b="0" dirty="0" smtClean="0"/>
              <a:t>The </a:t>
            </a:r>
            <a:r>
              <a:rPr lang="en-US" b="0" dirty="0"/>
              <a:t>EXPEDITION-2 Study</a:t>
            </a:r>
          </a:p>
        </p:txBody>
      </p:sp>
      <p:sp>
        <p:nvSpPr>
          <p:cNvPr id="6" name="Rectangle 26"/>
          <p:cNvSpPr>
            <a:spLocks noGrp="1"/>
          </p:cNvSpPr>
          <p:nvPr>
            <p:ph type="subTitle" idx="1"/>
          </p:nvPr>
        </p:nvSpPr>
        <p:spPr>
          <a:xfrm>
            <a:off x="411480" y="3359035"/>
            <a:ext cx="6979920" cy="594519"/>
          </a:xfrm>
        </p:spPr>
        <p:txBody>
          <a:bodyPr/>
          <a:lstStyle/>
          <a:p>
            <a:pPr marL="0" indent="0"/>
            <a:r>
              <a:rPr lang="en-US" sz="1800" dirty="0" smtClean="0"/>
              <a:t>Jürgen K </a:t>
            </a:r>
            <a:r>
              <a:rPr lang="en-US" sz="1800" dirty="0"/>
              <a:t>Rockstroh</a:t>
            </a:r>
            <a:r>
              <a:rPr lang="en-US" sz="1800" baseline="30000" dirty="0"/>
              <a:t>1</a:t>
            </a:r>
            <a:r>
              <a:rPr lang="en-US" sz="1800" dirty="0"/>
              <a:t>, </a:t>
            </a:r>
            <a:r>
              <a:rPr lang="en-US" sz="1800" b="1" dirty="0"/>
              <a:t>Karine Lacombe</a:t>
            </a:r>
            <a:r>
              <a:rPr lang="en-US" sz="1800" b="1" baseline="30000" dirty="0"/>
              <a:t>2</a:t>
            </a:r>
            <a:r>
              <a:rPr lang="en-US" sz="1800" dirty="0"/>
              <a:t>, Rolando M. Viani</a:t>
            </a:r>
            <a:r>
              <a:rPr lang="en-US" sz="1800" baseline="30000" dirty="0"/>
              <a:t>3</a:t>
            </a:r>
            <a:r>
              <a:rPr lang="en-US" sz="1800" dirty="0"/>
              <a:t>, Chloe Orkin</a:t>
            </a:r>
            <a:r>
              <a:rPr lang="en-US" sz="1800" baseline="30000" dirty="0"/>
              <a:t>4</a:t>
            </a:r>
            <a:r>
              <a:rPr lang="en-US" sz="1800" dirty="0"/>
              <a:t>, David Wyles</a:t>
            </a:r>
            <a:r>
              <a:rPr lang="en-US" sz="1800" baseline="30000" dirty="0"/>
              <a:t>5</a:t>
            </a:r>
            <a:r>
              <a:rPr lang="en-US" sz="1800"/>
              <a:t>, </a:t>
            </a:r>
            <a:r>
              <a:rPr lang="en-US" sz="1800" smtClean="0"/>
              <a:t>Anne F </a:t>
            </a:r>
            <a:r>
              <a:rPr lang="en-US" sz="1800" dirty="0"/>
              <a:t>Luetkemeyer</a:t>
            </a:r>
            <a:r>
              <a:rPr lang="en-US" sz="1800" baseline="30000" dirty="0"/>
              <a:t>6</a:t>
            </a:r>
            <a:r>
              <a:rPr lang="en-US" sz="1800" dirty="0"/>
              <a:t>, Ruth Soto-Malave</a:t>
            </a:r>
            <a:r>
              <a:rPr lang="en-US" sz="1800" baseline="30000" dirty="0"/>
              <a:t>7</a:t>
            </a:r>
            <a:r>
              <a:rPr lang="en-US" sz="1800" dirty="0"/>
              <a:t>, Robert Flisiak</a:t>
            </a:r>
            <a:r>
              <a:rPr lang="en-US" sz="1800" baseline="30000" dirty="0"/>
              <a:t>8</a:t>
            </a:r>
            <a:r>
              <a:rPr lang="en-US" sz="1800" dirty="0"/>
              <a:t>, Sanjay Bhagani</a:t>
            </a:r>
            <a:r>
              <a:rPr lang="en-US" sz="1800" baseline="30000" dirty="0"/>
              <a:t>9</a:t>
            </a:r>
            <a:r>
              <a:rPr lang="en-US" sz="1800" dirty="0"/>
              <a:t>, Kenneth E. Sherman</a:t>
            </a:r>
            <a:r>
              <a:rPr lang="en-US" sz="1800" baseline="30000" dirty="0"/>
              <a:t>10</a:t>
            </a:r>
            <a:r>
              <a:rPr lang="en-US" sz="1800" dirty="0"/>
              <a:t>, Tatiana Shimonova</a:t>
            </a:r>
            <a:r>
              <a:rPr lang="en-US" sz="1800" baseline="30000" dirty="0"/>
              <a:t>11</a:t>
            </a:r>
            <a:r>
              <a:rPr lang="en-US" sz="1800" dirty="0"/>
              <a:t>, Peter Ruane</a:t>
            </a:r>
            <a:r>
              <a:rPr lang="en-US" sz="1800" baseline="30000" dirty="0"/>
              <a:t>12</a:t>
            </a:r>
            <a:r>
              <a:rPr lang="en-US" sz="1800" dirty="0"/>
              <a:t>, Joseph Sasadeusz</a:t>
            </a:r>
            <a:r>
              <a:rPr lang="en-US" sz="1800" baseline="30000" dirty="0"/>
              <a:t>13</a:t>
            </a:r>
            <a:r>
              <a:rPr lang="en-US" sz="1800" dirty="0"/>
              <a:t>, Jihad Slim</a:t>
            </a:r>
            <a:r>
              <a:rPr lang="en-US" sz="1800" baseline="30000" dirty="0"/>
              <a:t>14</a:t>
            </a:r>
            <a:r>
              <a:rPr lang="en-US" sz="1800" dirty="0"/>
              <a:t>, Zhenzhen Zhang</a:t>
            </a:r>
            <a:r>
              <a:rPr lang="en-US" sz="1800" baseline="30000" dirty="0"/>
              <a:t>3</a:t>
            </a:r>
            <a:r>
              <a:rPr lang="en-US" sz="1800" dirty="0"/>
              <a:t>, Teresa I. Ng</a:t>
            </a:r>
            <a:r>
              <a:rPr lang="en-US" sz="1800" baseline="30000" dirty="0"/>
              <a:t>3</a:t>
            </a:r>
            <a:r>
              <a:rPr lang="en-US" sz="1800" dirty="0"/>
              <a:t>, Abhishek </a:t>
            </a:r>
            <a:r>
              <a:rPr lang="en-US" sz="1800" dirty="0" smtClean="0"/>
              <a:t>Gulati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, </a:t>
            </a:r>
            <a:r>
              <a:rPr lang="en-US" sz="1800" dirty="0"/>
              <a:t>Roger </a:t>
            </a:r>
            <a:r>
              <a:rPr lang="en-US" sz="1800" dirty="0" smtClean="0"/>
              <a:t>Trinh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, </a:t>
            </a:r>
            <a:r>
              <a:rPr lang="en-US" sz="1800" dirty="0"/>
              <a:t>Mark Sulkowski</a:t>
            </a:r>
            <a:r>
              <a:rPr lang="en-US" sz="1800" baseline="30000" dirty="0"/>
              <a:t>15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6107769"/>
            <a:ext cx="9079127" cy="67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70605"/>
                </a:solidFill>
              </a:rPr>
              <a:t>IAS </a:t>
            </a:r>
          </a:p>
          <a:p>
            <a:pPr algn="ctr" defTabSz="45720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70605"/>
                </a:solidFill>
              </a:rPr>
              <a:t>• Paris, France• </a:t>
            </a:r>
          </a:p>
          <a:p>
            <a:pPr algn="ctr" defTabSz="45720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70605"/>
                </a:solidFill>
              </a:rPr>
              <a:t>24 July 2017</a:t>
            </a:r>
            <a:endParaRPr lang="en-US" sz="1400" dirty="0">
              <a:solidFill>
                <a:srgbClr val="070605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1480" y="4512553"/>
            <a:ext cx="69037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1. </a:t>
            </a:r>
            <a:r>
              <a:rPr lang="en-US" sz="1000" dirty="0" err="1" smtClean="0"/>
              <a:t>Universitätsklinikum</a:t>
            </a:r>
            <a:r>
              <a:rPr lang="en-US" sz="1000" dirty="0" smtClean="0"/>
              <a:t> </a:t>
            </a:r>
            <a:r>
              <a:rPr lang="en-US" sz="1000" dirty="0"/>
              <a:t>Bonn, Bonn, Germany; </a:t>
            </a:r>
            <a:r>
              <a:rPr lang="en-US" sz="1000" dirty="0" smtClean="0"/>
              <a:t>2. </a:t>
            </a:r>
            <a:r>
              <a:rPr lang="en-US" sz="1000" dirty="0" err="1"/>
              <a:t>Inserm</a:t>
            </a:r>
            <a:r>
              <a:rPr lang="en-US" sz="1000" dirty="0"/>
              <a:t> UMR‐S1136, </a:t>
            </a:r>
            <a:r>
              <a:rPr lang="en-US" sz="1000" dirty="0" err="1"/>
              <a:t>Université</a:t>
            </a:r>
            <a:r>
              <a:rPr lang="en-US" sz="1000" dirty="0"/>
              <a:t> Pierre et Marie Curie, </a:t>
            </a:r>
            <a:r>
              <a:rPr lang="en-US" sz="1000" dirty="0" err="1"/>
              <a:t>Hôpital</a:t>
            </a:r>
            <a:r>
              <a:rPr lang="en-US" sz="1000" dirty="0"/>
              <a:t> Saint‐Antoine, APHP, Paris; </a:t>
            </a:r>
            <a:r>
              <a:rPr lang="en-US" sz="1000" dirty="0" smtClean="0"/>
              <a:t>3. AbbVie </a:t>
            </a:r>
            <a:r>
              <a:rPr lang="en-US" sz="1000" dirty="0"/>
              <a:t>Inc., North Chicago, Illinois, USA; </a:t>
            </a:r>
            <a:r>
              <a:rPr lang="en-US" sz="1000" dirty="0" smtClean="0"/>
              <a:t>4. The </a:t>
            </a:r>
            <a:r>
              <a:rPr lang="en-US" sz="1000" dirty="0"/>
              <a:t>Royal London Hospital, London, UK; </a:t>
            </a:r>
            <a:r>
              <a:rPr lang="en-US" sz="1000" dirty="0" smtClean="0"/>
              <a:t>5. Denver </a:t>
            </a:r>
            <a:r>
              <a:rPr lang="en-US" sz="1000" dirty="0"/>
              <a:t>Health Medical Center, Denver, Colorado, United States; </a:t>
            </a:r>
            <a:r>
              <a:rPr lang="en-US" sz="1000" dirty="0" smtClean="0"/>
              <a:t>6. Zuckerberg </a:t>
            </a:r>
            <a:r>
              <a:rPr lang="en-US" sz="1000" dirty="0"/>
              <a:t>San Francisco General, San Francisco, CA, USA; </a:t>
            </a:r>
            <a:r>
              <a:rPr lang="en-US" sz="1000" dirty="0" smtClean="0"/>
              <a:t>7. Innovative </a:t>
            </a:r>
            <a:r>
              <a:rPr lang="en-US" sz="1000" dirty="0"/>
              <a:t>Care P.S.C., Bayamon, Puerto Rico; </a:t>
            </a:r>
            <a:r>
              <a:rPr lang="en-US" sz="1000" dirty="0" smtClean="0"/>
              <a:t>8. </a:t>
            </a:r>
            <a:r>
              <a:rPr lang="en-US" sz="1000" dirty="0" err="1" smtClean="0"/>
              <a:t>Klinika</a:t>
            </a:r>
            <a:r>
              <a:rPr lang="en-US" sz="1000" dirty="0" smtClean="0"/>
              <a:t> </a:t>
            </a:r>
            <a:r>
              <a:rPr lang="en-US" sz="1000" dirty="0" err="1"/>
              <a:t>Chorób</a:t>
            </a:r>
            <a:r>
              <a:rPr lang="en-US" sz="1000" dirty="0"/>
              <a:t> </a:t>
            </a:r>
            <a:r>
              <a:rPr lang="en-US" sz="1000" dirty="0" err="1"/>
              <a:t>Zakaźnych</a:t>
            </a:r>
            <a:r>
              <a:rPr lang="en-US" sz="1000" dirty="0"/>
              <a:t> i </a:t>
            </a:r>
            <a:r>
              <a:rPr lang="en-US" sz="1000" dirty="0" err="1"/>
              <a:t>Hepatologii</a:t>
            </a:r>
            <a:r>
              <a:rPr lang="en-US" sz="1000" dirty="0"/>
              <a:t> UM w </a:t>
            </a:r>
            <a:r>
              <a:rPr lang="en-US" sz="1000" dirty="0" err="1"/>
              <a:t>Białymstoku</a:t>
            </a:r>
            <a:r>
              <a:rPr lang="en-US" sz="1000" dirty="0"/>
              <a:t>, </a:t>
            </a:r>
            <a:r>
              <a:rPr lang="en-US" sz="1000" dirty="0" err="1"/>
              <a:t>Białystok</a:t>
            </a:r>
            <a:r>
              <a:rPr lang="en-US" sz="1000" dirty="0"/>
              <a:t>, Poland; </a:t>
            </a:r>
            <a:r>
              <a:rPr lang="en-US" sz="1000" dirty="0" smtClean="0"/>
              <a:t>9. Royal </a:t>
            </a:r>
            <a:r>
              <a:rPr lang="en-US" sz="1000" dirty="0"/>
              <a:t>Free London Foundation Trust, London, UK;  </a:t>
            </a:r>
            <a:r>
              <a:rPr lang="en-US" sz="1000" dirty="0" smtClean="0"/>
              <a:t>10. University </a:t>
            </a:r>
            <a:r>
              <a:rPr lang="en-US" sz="1000" dirty="0"/>
              <a:t>of Cincinnati, Cincinnati, OH 11 </a:t>
            </a:r>
            <a:r>
              <a:rPr lang="en-US" sz="1000" dirty="0" smtClean="0"/>
              <a:t>. State </a:t>
            </a:r>
            <a:r>
              <a:rPr lang="en-US" sz="1000" dirty="0"/>
              <a:t>budgetary Healthcare Institution Infectious Clinical Hospital #2 of Moscow City Healthcare Department, Moscow, Russia; </a:t>
            </a:r>
            <a:r>
              <a:rPr lang="en-US" sz="1000" dirty="0" smtClean="0"/>
              <a:t>12. Ruane </a:t>
            </a:r>
            <a:r>
              <a:rPr lang="en-US" sz="1000" dirty="0"/>
              <a:t>Medical &amp; Liver Health Institute, Los Angeles, California, United States;  </a:t>
            </a:r>
            <a:r>
              <a:rPr lang="en-US" sz="1000" dirty="0" smtClean="0"/>
              <a:t>13. Royal </a:t>
            </a:r>
            <a:r>
              <a:rPr lang="en-US" sz="1000" dirty="0"/>
              <a:t>Melbourne Hospital, </a:t>
            </a:r>
            <a:r>
              <a:rPr lang="en-US" sz="1000" dirty="0" smtClean="0"/>
              <a:t> </a:t>
            </a:r>
            <a:r>
              <a:rPr lang="en-US" sz="1000" dirty="0" err="1" smtClean="0"/>
              <a:t>Parkville,Victoria</a:t>
            </a:r>
            <a:r>
              <a:rPr lang="en-US" sz="1000" dirty="0"/>
              <a:t>, Australia; </a:t>
            </a:r>
            <a:r>
              <a:rPr lang="en-US" sz="1000" dirty="0" smtClean="0"/>
              <a:t>14. St</a:t>
            </a:r>
            <a:r>
              <a:rPr lang="en-US" sz="1000" dirty="0"/>
              <a:t>. Michael’s Medical Center, Newark, NJ, United States; </a:t>
            </a:r>
            <a:r>
              <a:rPr lang="en-US" sz="1000" dirty="0" smtClean="0"/>
              <a:t>15. Johns </a:t>
            </a:r>
            <a:r>
              <a:rPr lang="en-US" sz="1000" dirty="0"/>
              <a:t>Hopkins University School of </a:t>
            </a:r>
            <a:r>
              <a:rPr lang="en-US" sz="1000" dirty="0" err="1" smtClean="0"/>
              <a:t>Medicine,Baltimore</a:t>
            </a:r>
            <a:r>
              <a:rPr lang="en-US" sz="1000" dirty="0" smtClean="0"/>
              <a:t>, Maryland</a:t>
            </a:r>
            <a:r>
              <a:rPr lang="en-US" sz="1000" dirty="0"/>
              <a:t>, USA</a:t>
            </a:r>
          </a:p>
        </p:txBody>
      </p:sp>
      <p:pic>
        <p:nvPicPr>
          <p:cNvPr id="9" name="Picture 12" descr="AbbVieLogo_Standard_RGB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1463" y="6632179"/>
            <a:ext cx="685800" cy="119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977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Baseline Demographics &amp; Disease Characteristics</a:t>
            </a:r>
          </a:p>
        </p:txBody>
      </p:sp>
      <p:pic>
        <p:nvPicPr>
          <p:cNvPr id="5122" name="Picture 2" descr="C:\Congress Archives\IAS 2017\EXPEDITION-2\OralPoster\BL Demo Slide #3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" y="1030294"/>
            <a:ext cx="8326438" cy="558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652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Baseline Demographics &amp; Disease Characteristics</a:t>
            </a:r>
          </a:p>
        </p:txBody>
      </p:sp>
      <p:pic>
        <p:nvPicPr>
          <p:cNvPr id="4098" name="Picture 2" descr="C:\Congress Archives\IAS 2017\EXPEDITION-2\OralPoster\BL Demo Slide #2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" y="1030293"/>
            <a:ext cx="8326438" cy="512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97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Baseline Polymorphisms*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0800" y="1295400"/>
            <a:ext cx="1295400" cy="381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143000"/>
            <a:ext cx="1225296" cy="396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83096" y="1962150"/>
            <a:ext cx="2209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608343"/>
              </p:ext>
            </p:extLst>
          </p:nvPr>
        </p:nvGraphicFramePr>
        <p:xfrm>
          <a:off x="411480" y="1143000"/>
          <a:ext cx="8281417" cy="4548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3861"/>
                <a:gridCol w="2818778"/>
                <a:gridCol w="2818778"/>
              </a:tblGrid>
              <a:tr h="609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Sequence, n (%)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Without Cirrhosis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8 </a:t>
                      </a:r>
                      <a:r>
                        <a:rPr lang="en-US" sz="1800" b="1" spc="5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Weeks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US" sz="1800" b="1" spc="50" baseline="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 = 130</a:t>
                      </a:r>
                      <a:r>
                        <a:rPr lang="en-US" sz="1800" b="1" spc="50" baseline="3000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†</a:t>
                      </a:r>
                      <a:endParaRPr lang="en-US" sz="1800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 Cirrhosis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12 Weeks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 = </a:t>
                      </a:r>
                      <a:r>
                        <a:rPr lang="en-US" sz="1800" b="1" spc="5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BBAE"/>
                    </a:solidFill>
                  </a:tcPr>
                </a:tc>
              </a:tr>
              <a:tr h="47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None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92 (71)</a:t>
                      </a:r>
                      <a:endParaRPr lang="en-US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9 (56)</a:t>
                      </a:r>
                      <a:endParaRPr lang="en-US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7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NS3 only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(&lt;1)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(6)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6E7E9"/>
                    </a:solidFill>
                  </a:tcPr>
                </a:tc>
              </a:tr>
              <a:tr h="47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NS5A only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36 (28)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(38)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4707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NS3 + NS5A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(&lt;1)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7E9"/>
                    </a:solidFill>
                  </a:tcPr>
                </a:tc>
              </a:tr>
              <a:tr h="1719165">
                <a:tc gridSpan="3">
                  <a:txBody>
                    <a:bodyPr/>
                    <a:lstStyle/>
                    <a:p>
                      <a:pPr marL="0" marR="0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*Baseline polymorphisms detected at 15% next generation sequencing </a:t>
                      </a:r>
                      <a:r>
                        <a:rPr lang="en-US" sz="1400" b="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threshold at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a key subset of amino acid positions                                                          </a:t>
                      </a:r>
                      <a:endParaRPr lang="en-US" sz="1400" b="0" kern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spcAft>
                          <a:spcPts val="0"/>
                        </a:spcAft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NS3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: 155, 156,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168</a:t>
                      </a:r>
                    </a:p>
                    <a:p>
                      <a:pPr marL="0" marR="0">
                        <a:spcAft>
                          <a:spcPts val="0"/>
                        </a:spcAft>
                      </a:pPr>
                      <a:r>
                        <a:rPr lang="pt-BR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NS5A</a:t>
                      </a:r>
                      <a:r>
                        <a:rPr lang="pt-BR" sz="1400" b="0" kern="1200" dirty="0">
                          <a:solidFill>
                            <a:schemeClr val="tx1"/>
                          </a:solidFill>
                          <a:effectLst/>
                        </a:rPr>
                        <a:t>: 24, 28, 30, 31, 58, 92, </a:t>
                      </a:r>
                      <a:r>
                        <a:rPr lang="pt-BR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50" baseline="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†</a:t>
                      </a:r>
                      <a:r>
                        <a:rPr lang="pt-BR" sz="1400" b="0" kern="1200" dirty="0" smtClean="0">
                          <a:solidFill>
                            <a:schemeClr val="tx1"/>
                          </a:solidFill>
                          <a:effectLst/>
                        </a:rPr>
                        <a:t>N representative of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samples that had sequences available for both targets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92328" y="5329535"/>
            <a:ext cx="83005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Baseline polymorphisms at amino acid positions associated with resistance for currently approved DAAs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26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Efficacy</a:t>
            </a:r>
          </a:p>
        </p:txBody>
      </p:sp>
      <p:sp>
        <p:nvSpPr>
          <p:cNvPr id="4" name="Rectangle 3"/>
          <p:cNvSpPr/>
          <p:nvPr/>
        </p:nvSpPr>
        <p:spPr>
          <a:xfrm>
            <a:off x="2590800" y="1295400"/>
            <a:ext cx="1295400" cy="38100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1143000"/>
            <a:ext cx="1225296" cy="396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83096" y="1962150"/>
            <a:ext cx="22098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9836132"/>
              </p:ext>
            </p:extLst>
          </p:nvPr>
        </p:nvGraphicFramePr>
        <p:xfrm>
          <a:off x="423863" y="1143000"/>
          <a:ext cx="6823075" cy="5003800"/>
        </p:xfrm>
        <a:graphic>
          <a:graphicData uri="http://schemas.openxmlformats.org/presentationml/2006/ole">
            <p:oleObj spid="_x0000_s2109" name="Prism 6" r:id="rId4" imgW="4749800" imgH="349250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17909" y="3759958"/>
            <a:ext cx="3614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One patient with GT3 infection and cirrhosis had on-treatment </a:t>
            </a:r>
            <a:r>
              <a:rPr lang="en-US" dirty="0" err="1" smtClean="0"/>
              <a:t>virologic</a:t>
            </a:r>
            <a:r>
              <a:rPr lang="en-US" dirty="0" smtClean="0"/>
              <a:t> failure at week 8; the patient was 85% compliant with treatment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" y="6117031"/>
            <a:ext cx="8321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*Patient returned at post-treatment week 24 and had achieved SVR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495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Summary of Adverse Events (AE)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6435603"/>
              </p:ext>
            </p:extLst>
          </p:nvPr>
        </p:nvGraphicFramePr>
        <p:xfrm>
          <a:off x="411480" y="1051560"/>
          <a:ext cx="8321041" cy="4716780"/>
        </p:xfrm>
        <a:graphic>
          <a:graphicData uri="http://schemas.openxmlformats.org/drawingml/2006/table">
            <a:tbl>
              <a:tblPr/>
              <a:tblGrid>
                <a:gridCol w="4189413"/>
                <a:gridCol w="2065814"/>
                <a:gridCol w="2065814"/>
              </a:tblGrid>
              <a:tr h="83820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Event, n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Without Cirrhosis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8 Weeks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 = 137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 Cirrhosis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12 Weeks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 = </a:t>
                      </a:r>
                      <a:r>
                        <a:rPr lang="en-US" sz="1800" b="1" spc="5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BBAE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Any </a:t>
                      </a: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AE</a:t>
                      </a:r>
                      <a:endParaRPr lang="en-US" sz="1800" b="0" i="0" u="none" strike="noStrike" baseline="30000" dirty="0" smtClean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86 (63)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 (50)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AEs 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leading to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study</a:t>
                      </a:r>
                      <a:r>
                        <a:rPr lang="en-US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drug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discontinuation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(6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800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†</a:t>
                      </a:r>
                      <a:endParaRPr lang="en-US" sz="1800" baseline="30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Serious AEs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3 (2)</a:t>
                      </a:r>
                      <a:r>
                        <a:rPr lang="en-US" sz="1800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(6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1800" baseline="300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†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DAA-related</a:t>
                      </a:r>
                      <a:r>
                        <a:rPr lang="en-US" sz="1800" b="0" i="0" u="none" strike="noStrike" baseline="0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serious AE</a:t>
                      </a:r>
                      <a:endParaRPr lang="en-US" sz="1800" b="0" i="0" u="none" strike="noStrike" dirty="0" smtClean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AEs occurring </a:t>
                      </a:r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 ≥5% </a:t>
                      </a: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total patients</a:t>
                      </a:r>
                      <a:endParaRPr lang="en-US" sz="1800" b="0" i="0" u="none" strike="noStrike" baseline="30000" dirty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indent="0" algn="l" fontAlgn="b">
                        <a:lnSpc>
                          <a:spcPct val="150000"/>
                        </a:lnSpc>
                      </a:pP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     Fatigue</a:t>
                      </a:r>
                      <a:endParaRPr lang="en-US" sz="1800" b="0" i="0" u="none" strike="noStrike" dirty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 (13)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en-US" sz="1800" b="0" i="0" u="none" strike="noStrike" dirty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lang="en-US" sz="1800" b="0" i="0" u="none" strike="noStrike" baseline="0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2D2926"/>
                          </a:solidFill>
                          <a:effectLst/>
                          <a:latin typeface="+mn-lt"/>
                        </a:rPr>
                        <a:t>Nausea</a:t>
                      </a:r>
                      <a:endParaRPr lang="en-US" sz="1800" b="0" i="0" u="none" strike="noStrike" dirty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 (9)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 (6)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Calibri"/>
                        </a:rPr>
                        <a:t>Headache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12 (9)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2286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+mn-lt"/>
                          <a:ea typeface="Calibri"/>
                          <a:cs typeface="Calibri"/>
                        </a:rPr>
                        <a:t>Nasopharyngitis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  <a:ea typeface="Calibri"/>
                          <a:cs typeface="Times New Roman"/>
                        </a:rPr>
                        <a:t>12 (9)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*Upper GI hemorrhage, obliterating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arteriopathy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and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urolithiasis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one patient each, all unrelated to G/P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43242" y="5722715"/>
            <a:ext cx="83210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ea typeface="Calibri"/>
                <a:cs typeface="Times New Roman"/>
              </a:rPr>
              <a:t>†</a:t>
            </a:r>
            <a:r>
              <a:rPr lang="en-US" sz="1200" dirty="0" smtClean="0"/>
              <a:t>One </a:t>
            </a:r>
            <a:r>
              <a:rPr lang="en-US" sz="1200" dirty="0"/>
              <a:t>GT2-infected </a:t>
            </a:r>
            <a:r>
              <a:rPr lang="en-US" sz="1200" dirty="0" smtClean="0"/>
              <a:t>patient </a:t>
            </a:r>
            <a:r>
              <a:rPr lang="en-US" sz="1200" dirty="0"/>
              <a:t>with cirrhosis experienced </a:t>
            </a:r>
            <a:r>
              <a:rPr lang="en-US" sz="1200" dirty="0" smtClean="0"/>
              <a:t>serious AEs </a:t>
            </a:r>
            <a:r>
              <a:rPr lang="en-US" sz="1200" dirty="0"/>
              <a:t>unrelated to G/P of cerebrovascular accident and </a:t>
            </a:r>
            <a:r>
              <a:rPr lang="en-US" sz="1200" dirty="0" smtClean="0"/>
              <a:t>cerebral hemorrhage </a:t>
            </a:r>
            <a:r>
              <a:rPr lang="en-US" sz="1200" dirty="0"/>
              <a:t>on Day 23 that led to </a:t>
            </a:r>
            <a:r>
              <a:rPr lang="en-US" sz="1200" dirty="0" smtClean="0"/>
              <a:t>discontinuation </a:t>
            </a:r>
            <a:r>
              <a:rPr lang="en-US" sz="1200" dirty="0"/>
              <a:t>of study </a:t>
            </a:r>
            <a:r>
              <a:rPr lang="en-US" sz="1200" dirty="0" smtClean="0"/>
              <a:t>drug; the patient </a:t>
            </a:r>
            <a:r>
              <a:rPr lang="en-US" sz="1200" dirty="0"/>
              <a:t>did not achieve SVR12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05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Laboratory Abnormalities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88517064"/>
              </p:ext>
            </p:extLst>
          </p:nvPr>
        </p:nvGraphicFramePr>
        <p:xfrm>
          <a:off x="411480" y="1143000"/>
          <a:ext cx="8321041" cy="2723737"/>
        </p:xfrm>
        <a:graphic>
          <a:graphicData uri="http://schemas.openxmlformats.org/drawingml/2006/table">
            <a:tbl>
              <a:tblPr/>
              <a:tblGrid>
                <a:gridCol w="4160520"/>
                <a:gridCol w="2057400"/>
                <a:gridCol w="2103121"/>
              </a:tblGrid>
              <a:tr h="609599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</a:pPr>
                      <a:r>
                        <a:rPr lang="en-US" sz="2000" b="1" i="0" u="none" strike="noStrike" baseline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Characteristic, </a:t>
                      </a:r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 (%)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Without Cirrhosis</a:t>
                      </a:r>
                      <a:endParaRPr lang="en-US" sz="1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8 Weeks</a:t>
                      </a:r>
                      <a:endParaRPr lang="en-US" sz="1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 = 137</a:t>
                      </a:r>
                      <a:endParaRPr lang="en-US" sz="18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With Cirrhosis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12 Weeks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50" dirty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N = </a:t>
                      </a:r>
                      <a:r>
                        <a:rPr lang="en-US" sz="1800" b="1" spc="50" dirty="0" smtClean="0">
                          <a:ln w="6744" cap="flat" cmpd="sng" algn="ctr">
                            <a:solidFill>
                              <a:srgbClr val="06111E">
                                <a:alpha val="6500"/>
                              </a:srgbClr>
                            </a:solidFill>
                            <a:prstDash val="solid"/>
                            <a:round/>
                          </a:ln>
                          <a:solidFill>
                            <a:srgbClr val="FFFFFF">
                              <a:alpha val="9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Calibri"/>
                          <a:cs typeface="Calibri"/>
                        </a:rPr>
                        <a:t>16</a:t>
                      </a:r>
                      <a:endParaRPr lang="en-US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BBAE"/>
                    </a:solidFill>
                  </a:tcPr>
                </a:tc>
              </a:tr>
              <a:tr h="451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AST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Grade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≥3 (&gt;5 × ULN)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7E9"/>
                    </a:solidFill>
                  </a:tcPr>
                </a:tc>
              </a:tr>
              <a:tr h="4510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ALT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G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rade ≥3 (&gt;5 × ULN)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195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Total </a:t>
                      </a: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Bilirubin</a:t>
                      </a: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, </a:t>
                      </a: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Calibri"/>
                        </a:rPr>
                        <a:t>Grade </a:t>
                      </a: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≥3 (&gt;3 </a:t>
                      </a: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Calibri"/>
                          <a:sym typeface="Symbol"/>
                        </a:rPr>
                        <a:t></a:t>
                      </a: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ULN)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(0.7)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7E9"/>
                    </a:solidFill>
                  </a:tcPr>
                </a:tc>
              </a:tr>
              <a:tr h="453260">
                <a:tc gridSpan="3"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ALT, alanine aminotransferase; AST, aspartate aminotransferase;  ULN, upper limit of normal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2D2926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11480" y="3890665"/>
            <a:ext cx="8321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One patient </a:t>
            </a:r>
            <a:r>
              <a:rPr lang="en-US" dirty="0"/>
              <a:t>had a Grade 3 total bilirubin </a:t>
            </a:r>
            <a:r>
              <a:rPr lang="en-US" dirty="0" smtClean="0"/>
              <a:t>elevation </a:t>
            </a:r>
            <a:r>
              <a:rPr lang="en-US" dirty="0"/>
              <a:t>on Day 10 </a:t>
            </a:r>
            <a:r>
              <a:rPr lang="en-US" dirty="0" smtClean="0"/>
              <a:t>through </a:t>
            </a:r>
            <a:r>
              <a:rPr lang="en-US" dirty="0"/>
              <a:t>Day 31; levels normalized by Day 59 </a:t>
            </a:r>
            <a:r>
              <a:rPr lang="en-US" dirty="0" smtClean="0"/>
              <a:t>without treatment interruption</a:t>
            </a:r>
          </a:p>
          <a:p>
            <a:pPr>
              <a:lnSpc>
                <a:spcPct val="150000"/>
              </a:lnSpc>
            </a:pPr>
            <a:endParaRPr lang="en-US" sz="800" dirty="0"/>
          </a:p>
          <a:p>
            <a:pPr>
              <a:lnSpc>
                <a:spcPct val="150000"/>
              </a:lnSpc>
            </a:pPr>
            <a:r>
              <a:rPr lang="en-US" dirty="0" smtClean="0"/>
              <a:t>No patients </a:t>
            </a:r>
            <a:r>
              <a:rPr lang="en-US" dirty="0"/>
              <a:t>met </a:t>
            </a:r>
            <a:r>
              <a:rPr lang="en-US" dirty="0" smtClean="0"/>
              <a:t>pre-specified </a:t>
            </a:r>
            <a:r>
              <a:rPr lang="en-US" dirty="0"/>
              <a:t>criteria for failure to maintain HIV </a:t>
            </a:r>
            <a:r>
              <a:rPr lang="en-US" dirty="0" smtClean="0"/>
              <a:t>RNA suppression </a:t>
            </a:r>
            <a:r>
              <a:rPr lang="en-US" dirty="0"/>
              <a:t>during the Treatment Period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518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Summary</a:t>
            </a:r>
          </a:p>
        </p:txBody>
      </p:sp>
      <p:sp>
        <p:nvSpPr>
          <p:cNvPr id="4" name="Rectangle 3"/>
          <p:cNvSpPr/>
          <p:nvPr/>
        </p:nvSpPr>
        <p:spPr>
          <a:xfrm>
            <a:off x="411480" y="1143000"/>
            <a:ext cx="8321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98</a:t>
            </a:r>
            <a:r>
              <a:rPr lang="en-US" sz="2000" dirty="0"/>
              <a:t>% </a:t>
            </a:r>
            <a:r>
              <a:rPr lang="en-US" sz="2000" dirty="0" smtClean="0"/>
              <a:t>overall SVR12 with </a:t>
            </a:r>
            <a:r>
              <a:rPr lang="en-US" sz="2000" dirty="0"/>
              <a:t>no </a:t>
            </a:r>
            <a:r>
              <a:rPr lang="en-US" sz="2000" dirty="0" smtClean="0"/>
              <a:t>relapses in HCV/HIV-1 </a:t>
            </a:r>
            <a:r>
              <a:rPr lang="en-US" sz="2000" dirty="0" err="1" smtClean="0"/>
              <a:t>coinfected</a:t>
            </a:r>
            <a:r>
              <a:rPr lang="en-US" sz="2000" dirty="0" smtClean="0"/>
              <a:t> patients </a:t>
            </a:r>
            <a:r>
              <a:rPr lang="en-US" sz="2000" dirty="0"/>
              <a:t>without or with cirrhosis </a:t>
            </a:r>
            <a:r>
              <a:rPr lang="en-US" sz="2000" dirty="0" smtClean="0"/>
              <a:t>following 8 </a:t>
            </a:r>
            <a:r>
              <a:rPr lang="en-US" sz="2000" dirty="0"/>
              <a:t>or 12 weeks of G/P, </a:t>
            </a:r>
            <a:r>
              <a:rPr lang="en-US" sz="2000" dirty="0" smtClean="0"/>
              <a:t>respectively</a:t>
            </a:r>
            <a:endParaRPr lang="en-US" sz="800" dirty="0" smtClean="0"/>
          </a:p>
          <a:p>
            <a:pPr>
              <a:spcAft>
                <a:spcPts val="600"/>
              </a:spcAft>
            </a:pPr>
            <a:endParaRPr lang="en-US" sz="800" dirty="0"/>
          </a:p>
          <a:p>
            <a:pPr marL="463550" indent="-3540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SVR12 </a:t>
            </a:r>
            <a:r>
              <a:rPr lang="en-US" sz="2000" dirty="0"/>
              <a:t>was not impacted by high baseline </a:t>
            </a:r>
            <a:r>
              <a:rPr lang="en-US" sz="2000" dirty="0" smtClean="0"/>
              <a:t>viral load</a:t>
            </a:r>
            <a:r>
              <a:rPr lang="en-US" sz="2000" dirty="0"/>
              <a:t>, cirrhosis status, or any other baseline factor</a:t>
            </a:r>
          </a:p>
          <a:p>
            <a:pPr marL="463550" indent="-3540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Non-inferiority </a:t>
            </a:r>
            <a:r>
              <a:rPr lang="en-US" sz="2000" dirty="0"/>
              <a:t>to historical standard of care was achieved</a:t>
            </a:r>
          </a:p>
          <a:p>
            <a:pPr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G/P </a:t>
            </a:r>
            <a:r>
              <a:rPr lang="en-US" sz="2000" dirty="0"/>
              <a:t>was well tolerated and </a:t>
            </a:r>
            <a:r>
              <a:rPr lang="en-US" sz="2000" dirty="0" smtClean="0"/>
              <a:t>had </a:t>
            </a:r>
            <a:r>
              <a:rPr lang="en-US" sz="2000" dirty="0"/>
              <a:t>a similar safety </a:t>
            </a:r>
            <a:r>
              <a:rPr lang="en-US" sz="2000" dirty="0" smtClean="0"/>
              <a:t>profile in HCV/HIV-1 </a:t>
            </a:r>
            <a:r>
              <a:rPr lang="en-US" sz="2000" dirty="0" err="1" smtClean="0"/>
              <a:t>coinfected</a:t>
            </a:r>
            <a:r>
              <a:rPr lang="en-US" sz="2000" dirty="0" smtClean="0"/>
              <a:t> patients </a:t>
            </a:r>
            <a:r>
              <a:rPr lang="en-US" sz="2000" dirty="0"/>
              <a:t>with or without cirrhosis; </a:t>
            </a:r>
            <a:r>
              <a:rPr lang="en-US" sz="2000" dirty="0" smtClean="0"/>
              <a:t>serious adverse </a:t>
            </a:r>
            <a:r>
              <a:rPr lang="en-US" sz="2000" dirty="0"/>
              <a:t>events, clinically </a:t>
            </a:r>
            <a:r>
              <a:rPr lang="en-US" sz="2000" dirty="0" smtClean="0"/>
              <a:t>significant </a:t>
            </a:r>
            <a:r>
              <a:rPr lang="en-US" sz="2000" dirty="0"/>
              <a:t>laboratory </a:t>
            </a:r>
            <a:r>
              <a:rPr lang="en-US" sz="2000" dirty="0" smtClean="0"/>
              <a:t>abnormalities, and </a:t>
            </a:r>
            <a:r>
              <a:rPr lang="en-US" sz="2000" dirty="0"/>
              <a:t>treatment </a:t>
            </a:r>
            <a:r>
              <a:rPr lang="en-US" sz="2000" dirty="0" smtClean="0"/>
              <a:t>discontinuations </a:t>
            </a:r>
            <a:r>
              <a:rPr lang="en-US" sz="2000" dirty="0"/>
              <a:t>were </a:t>
            </a:r>
            <a:r>
              <a:rPr lang="en-US" sz="2000" dirty="0" smtClean="0"/>
              <a:t>rare</a:t>
            </a:r>
          </a:p>
          <a:p>
            <a:pPr>
              <a:spcAft>
                <a:spcPts val="600"/>
              </a:spcAft>
            </a:pPr>
            <a:endParaRPr lang="en-US" sz="2000" dirty="0"/>
          </a:p>
          <a:p>
            <a:pPr>
              <a:spcAft>
                <a:spcPts val="600"/>
              </a:spcAft>
            </a:pPr>
            <a:r>
              <a:rPr lang="en-US" sz="2000" dirty="0" smtClean="0"/>
              <a:t>99</a:t>
            </a:r>
            <a:r>
              <a:rPr lang="en-US" sz="2000" dirty="0"/>
              <a:t>% SVR12 </a:t>
            </a:r>
            <a:r>
              <a:rPr lang="en-US" sz="2000" dirty="0" smtClean="0"/>
              <a:t>rate </a:t>
            </a:r>
            <a:r>
              <a:rPr lang="en-US" sz="2000" dirty="0"/>
              <a:t>with no </a:t>
            </a:r>
            <a:r>
              <a:rPr lang="en-US" sz="2000" dirty="0" err="1"/>
              <a:t>virologic</a:t>
            </a:r>
            <a:r>
              <a:rPr lang="en-US" sz="2000" dirty="0"/>
              <a:t> failures </a:t>
            </a:r>
            <a:r>
              <a:rPr lang="en-US" sz="2000" dirty="0" smtClean="0"/>
              <a:t>with 8-week </a:t>
            </a:r>
            <a:r>
              <a:rPr lang="en-US" sz="2000" dirty="0"/>
              <a:t>G/P </a:t>
            </a:r>
            <a:r>
              <a:rPr lang="en-US" sz="2000" dirty="0" smtClean="0"/>
              <a:t>in </a:t>
            </a:r>
            <a:r>
              <a:rPr lang="en-US" sz="2000" dirty="0"/>
              <a:t>HCV/HIV-1 co-infected </a:t>
            </a:r>
            <a:r>
              <a:rPr lang="en-US" sz="2000" dirty="0" smtClean="0"/>
              <a:t>patients </a:t>
            </a:r>
            <a:r>
              <a:rPr lang="en-US" sz="2000" dirty="0"/>
              <a:t>without </a:t>
            </a:r>
            <a:r>
              <a:rPr lang="en-US" sz="2000" dirty="0" smtClean="0"/>
              <a:t>cirrhosis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598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Conclusion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" y="1676400"/>
            <a:ext cx="7772400" cy="1905000"/>
          </a:xfrm>
          <a:prstGeom prst="roundRect">
            <a:avLst/>
          </a:prstGeom>
          <a:solidFill>
            <a:srgbClr val="071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These results suggest that the G/P regimen could be the first </a:t>
            </a:r>
            <a:r>
              <a:rPr lang="en-US" sz="2400" dirty="0" smtClean="0"/>
              <a:t>8-week, </a:t>
            </a:r>
            <a:r>
              <a:rPr lang="en-US" sz="2400" dirty="0" err="1"/>
              <a:t>pangenotypic</a:t>
            </a:r>
            <a:r>
              <a:rPr lang="en-US" sz="2400" dirty="0"/>
              <a:t> treatment option for HCV/HIV-1 </a:t>
            </a:r>
            <a:r>
              <a:rPr lang="en-US" sz="2400" dirty="0" err="1" smtClean="0"/>
              <a:t>coinfected</a:t>
            </a:r>
            <a:r>
              <a:rPr lang="en-US" sz="2400" dirty="0" smtClean="0"/>
              <a:t> </a:t>
            </a:r>
            <a:r>
              <a:rPr lang="en-US" sz="2400" dirty="0"/>
              <a:t>patients without cirrhosis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758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Acknowledgement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914401"/>
          </a:xfrm>
        </p:spPr>
        <p:txBody>
          <a:bodyPr/>
          <a:lstStyle/>
          <a:p>
            <a:pPr marL="0" indent="0">
              <a:lnSpc>
                <a:spcPct val="2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The </a:t>
            </a:r>
            <a:r>
              <a:rPr lang="en-US" sz="2000" dirty="0">
                <a:solidFill>
                  <a:schemeClr val="tx1"/>
                </a:solidFill>
              </a:rPr>
              <a:t>authors would like to express their gratitude to the </a:t>
            </a:r>
            <a:r>
              <a:rPr lang="en-US" sz="2000" dirty="0" smtClean="0">
                <a:solidFill>
                  <a:schemeClr val="tx1"/>
                </a:solidFill>
              </a:rPr>
              <a:t>patients who participated in this study </a:t>
            </a:r>
            <a:r>
              <a:rPr lang="en-US" sz="2000" dirty="0">
                <a:solidFill>
                  <a:schemeClr val="tx1"/>
                </a:solidFill>
              </a:rPr>
              <a:t>and their </a:t>
            </a:r>
            <a:r>
              <a:rPr lang="en-US" sz="2000" dirty="0" smtClean="0">
                <a:solidFill>
                  <a:schemeClr val="tx1"/>
                </a:solidFill>
              </a:rPr>
              <a:t>families, and all the study investigators and </a:t>
            </a:r>
            <a:r>
              <a:rPr lang="en-US" sz="2000" smtClean="0">
                <a:solidFill>
                  <a:schemeClr val="tx1"/>
                </a:solidFill>
              </a:rPr>
              <a:t>their staff.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000" baseline="30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38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813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Disclosures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idx="4294967295"/>
          </p:nvPr>
        </p:nvSpPr>
        <p:spPr>
          <a:xfrm>
            <a:off x="407988" y="1048404"/>
            <a:ext cx="8318500" cy="5074920"/>
          </a:xfrm>
        </p:spPr>
        <p:txBody>
          <a:bodyPr anchor="t" anchorCtr="0">
            <a:noAutofit/>
          </a:bodyPr>
          <a:lstStyle/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chemeClr val="tx1"/>
                </a:solidFill>
              </a:rPr>
              <a:t>J Rockstroh: Grant/Research support: Gilead; Consultant/Advisor: Abbott , </a:t>
            </a:r>
            <a:r>
              <a:rPr lang="en-GB" sz="1200" dirty="0" smtClean="0">
                <a:solidFill>
                  <a:schemeClr val="tx1"/>
                </a:solidFill>
              </a:rPr>
              <a:t>AbbVie, BMS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dirty="0" err="1">
                <a:solidFill>
                  <a:schemeClr val="tx1"/>
                </a:solidFill>
              </a:rPr>
              <a:t>Bionor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dirty="0" err="1">
                <a:solidFill>
                  <a:schemeClr val="tx1"/>
                </a:solidFill>
              </a:rPr>
              <a:t>Cipla</a:t>
            </a:r>
            <a:r>
              <a:rPr lang="en-GB" sz="1200" dirty="0">
                <a:solidFill>
                  <a:schemeClr val="tx1"/>
                </a:solidFill>
              </a:rPr>
              <a:t>, Gilead, Janssen, Merck, </a:t>
            </a:r>
            <a:r>
              <a:rPr lang="en-GB" sz="1200" dirty="0" err="1">
                <a:solidFill>
                  <a:schemeClr val="tx1"/>
                </a:solidFill>
              </a:rPr>
              <a:t>ViiV</a:t>
            </a:r>
            <a:r>
              <a:rPr lang="en-GB" sz="1200" dirty="0">
                <a:solidFill>
                  <a:schemeClr val="tx1"/>
                </a:solidFill>
              </a:rPr>
              <a:t>; Speaker at </a:t>
            </a:r>
            <a:r>
              <a:rPr lang="en-GB" sz="1200" dirty="0" smtClean="0">
                <a:solidFill>
                  <a:schemeClr val="tx1"/>
                </a:solidFill>
              </a:rPr>
              <a:t>educational events: BMS</a:t>
            </a:r>
            <a:r>
              <a:rPr lang="en-GB" sz="1200" dirty="0">
                <a:solidFill>
                  <a:schemeClr val="tx1"/>
                </a:solidFill>
              </a:rPr>
              <a:t>, Gilead, Janssen, Merck.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K </a:t>
            </a:r>
            <a:r>
              <a:rPr lang="en-GB" sz="1200" dirty="0">
                <a:solidFill>
                  <a:schemeClr val="tx1"/>
                </a:solidFill>
              </a:rPr>
              <a:t>Lacombe: Advisor/Consultant/Speaker </a:t>
            </a:r>
            <a:r>
              <a:rPr lang="en-GB" sz="1200" dirty="0" smtClean="0">
                <a:solidFill>
                  <a:schemeClr val="tx1"/>
                </a:solidFill>
              </a:rPr>
              <a:t>boards: AbbVie</a:t>
            </a:r>
            <a:r>
              <a:rPr lang="en-GB" sz="1200" dirty="0">
                <a:solidFill>
                  <a:schemeClr val="tx1"/>
                </a:solidFill>
              </a:rPr>
              <a:t>, BMS, Gilead, Janssen, Merck.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C </a:t>
            </a:r>
            <a:r>
              <a:rPr lang="en-GB" sz="1200" dirty="0">
                <a:solidFill>
                  <a:schemeClr val="tx1"/>
                </a:solidFill>
              </a:rPr>
              <a:t>Orkin: Grant/Research support: </a:t>
            </a:r>
            <a:r>
              <a:rPr lang="en-GB" sz="1200" dirty="0" smtClean="0">
                <a:solidFill>
                  <a:schemeClr val="tx1"/>
                </a:solidFill>
              </a:rPr>
              <a:t>AbbVie, Abbott 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dirty="0" err="1">
                <a:solidFill>
                  <a:schemeClr val="tx1"/>
                </a:solidFill>
              </a:rPr>
              <a:t>Boehringer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err="1">
                <a:solidFill>
                  <a:schemeClr val="tx1"/>
                </a:solidFill>
              </a:rPr>
              <a:t>Ingelheim</a:t>
            </a:r>
            <a:r>
              <a:rPr lang="en-GB" sz="1200" dirty="0">
                <a:solidFill>
                  <a:schemeClr val="tx1"/>
                </a:solidFill>
              </a:rPr>
              <a:t>, BMS, Gilead, GSK, Janssen, </a:t>
            </a:r>
            <a:r>
              <a:rPr lang="en-GB" sz="1200" dirty="0" err="1">
                <a:solidFill>
                  <a:schemeClr val="tx1"/>
                </a:solidFill>
              </a:rPr>
              <a:t>ViiV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D </a:t>
            </a:r>
            <a:r>
              <a:rPr lang="en-GB" sz="1200" dirty="0">
                <a:solidFill>
                  <a:schemeClr val="tx1"/>
                </a:solidFill>
              </a:rPr>
              <a:t>Wyles: </a:t>
            </a:r>
            <a:r>
              <a:rPr lang="en-GB" sz="1200" dirty="0" smtClean="0">
                <a:solidFill>
                  <a:schemeClr val="tx1"/>
                </a:solidFill>
              </a:rPr>
              <a:t>Grant/Research support</a:t>
            </a:r>
            <a:r>
              <a:rPr lang="en-GB" sz="1200" dirty="0">
                <a:solidFill>
                  <a:schemeClr val="tx1"/>
                </a:solidFill>
              </a:rPr>
              <a:t>: AbbVie, Gilead, Merck, </a:t>
            </a:r>
            <a:r>
              <a:rPr lang="en-GB" sz="1200" dirty="0" err="1">
                <a:solidFill>
                  <a:schemeClr val="tx1"/>
                </a:solidFill>
              </a:rPr>
              <a:t>Tacere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  <a:r>
              <a:rPr lang="en-GB" sz="1200" dirty="0" smtClean="0">
                <a:solidFill>
                  <a:schemeClr val="tx1"/>
                </a:solidFill>
              </a:rPr>
              <a:t>Therapeutics</a:t>
            </a:r>
            <a:r>
              <a:rPr lang="en-GB" sz="1200" dirty="0">
                <a:solidFill>
                  <a:schemeClr val="tx1"/>
                </a:solidFill>
              </a:rPr>
              <a:t>; Consultant/Advisor: </a:t>
            </a:r>
            <a:r>
              <a:rPr lang="en-GB" sz="1200" dirty="0" smtClean="0">
                <a:solidFill>
                  <a:schemeClr val="tx1"/>
                </a:solidFill>
              </a:rPr>
              <a:t>AbbVie, Gilead</a:t>
            </a:r>
            <a:r>
              <a:rPr lang="en-GB" sz="1200" dirty="0">
                <a:solidFill>
                  <a:schemeClr val="tx1"/>
                </a:solidFill>
              </a:rPr>
              <a:t>, Merck.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A </a:t>
            </a:r>
            <a:r>
              <a:rPr lang="en-GB" sz="1200" dirty="0">
                <a:solidFill>
                  <a:schemeClr val="tx1"/>
                </a:solidFill>
              </a:rPr>
              <a:t>Luetkemeyer: Grant/Research support: AbbVie, BMS, Gilead, Merck.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chemeClr val="tx1"/>
                </a:solidFill>
              </a:rPr>
              <a:t>R Soto-Malave: Grant/Research support: AbbVie; Consultant/Advisor for Janssen, Merck.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chemeClr val="tx1"/>
                </a:solidFill>
              </a:rPr>
              <a:t>R Flisiak: Consultancy/Advisory board/Speaker: AbbVie, Alfa Wasserman, BMS, </a:t>
            </a:r>
            <a:r>
              <a:rPr lang="en-GB" sz="1200" dirty="0" smtClean="0">
                <a:solidFill>
                  <a:schemeClr val="tx1"/>
                </a:solidFill>
              </a:rPr>
              <a:t>Gilead, Janssen</a:t>
            </a:r>
            <a:r>
              <a:rPr lang="en-GB" sz="1200" dirty="0">
                <a:solidFill>
                  <a:schemeClr val="tx1"/>
                </a:solidFill>
              </a:rPr>
              <a:t>, Merck, Roche.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S </a:t>
            </a:r>
            <a:r>
              <a:rPr lang="en-GB" sz="1200" dirty="0">
                <a:solidFill>
                  <a:schemeClr val="tx1"/>
                </a:solidFill>
              </a:rPr>
              <a:t>Bhagani: Advisor/Consultant/Speaker boards: Abbvie, </a:t>
            </a:r>
            <a:r>
              <a:rPr lang="en-GB" sz="1200" dirty="0" smtClean="0">
                <a:solidFill>
                  <a:schemeClr val="tx1"/>
                </a:solidFill>
              </a:rPr>
              <a:t>BMS, Gilead</a:t>
            </a:r>
            <a:r>
              <a:rPr lang="en-GB" sz="1200" dirty="0">
                <a:solidFill>
                  <a:schemeClr val="tx1"/>
                </a:solidFill>
              </a:rPr>
              <a:t>, Janssen, Merck, </a:t>
            </a:r>
            <a:r>
              <a:rPr lang="en-GB" sz="1200" dirty="0" err="1">
                <a:solidFill>
                  <a:schemeClr val="tx1"/>
                </a:solidFill>
              </a:rPr>
              <a:t>ViiV</a:t>
            </a:r>
            <a:r>
              <a:rPr lang="en-GB" sz="1200" dirty="0">
                <a:solidFill>
                  <a:schemeClr val="tx1"/>
                </a:solidFill>
              </a:rPr>
              <a:t>. KE Sherman: Grant/Research support (Paid to </a:t>
            </a:r>
            <a:r>
              <a:rPr lang="en-GB" sz="1200" dirty="0" smtClean="0">
                <a:solidFill>
                  <a:schemeClr val="tx1"/>
                </a:solidFill>
              </a:rPr>
              <a:t>institution): AbbVie</a:t>
            </a:r>
            <a:r>
              <a:rPr lang="en-GB" sz="1200" dirty="0">
                <a:solidFill>
                  <a:schemeClr val="tx1"/>
                </a:solidFill>
              </a:rPr>
              <a:t>, Merck, Gilead, BMS, </a:t>
            </a:r>
            <a:r>
              <a:rPr lang="en-GB" sz="1200" dirty="0" err="1">
                <a:solidFill>
                  <a:schemeClr val="tx1"/>
                </a:solidFill>
              </a:rPr>
              <a:t>Innovio</a:t>
            </a:r>
            <a:r>
              <a:rPr lang="en-GB" sz="1200" dirty="0">
                <a:solidFill>
                  <a:schemeClr val="tx1"/>
                </a:solidFill>
              </a:rPr>
              <a:t>, Intercept. Advisory board (paid to </a:t>
            </a:r>
            <a:r>
              <a:rPr lang="en-GB" sz="1200" dirty="0" smtClean="0">
                <a:solidFill>
                  <a:schemeClr val="tx1"/>
                </a:solidFill>
              </a:rPr>
              <a:t>institution): Merck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dirty="0" err="1">
                <a:solidFill>
                  <a:schemeClr val="tx1"/>
                </a:solidFill>
              </a:rPr>
              <a:t>MedImmune</a:t>
            </a:r>
            <a:r>
              <a:rPr lang="en-GB" sz="1200" dirty="0">
                <a:solidFill>
                  <a:schemeClr val="tx1"/>
                </a:solidFill>
              </a:rPr>
              <a:t>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T </a:t>
            </a:r>
            <a:r>
              <a:rPr lang="en-GB" sz="1200" dirty="0">
                <a:solidFill>
                  <a:schemeClr val="tx1"/>
                </a:solidFill>
              </a:rPr>
              <a:t>Shimonova: </a:t>
            </a:r>
            <a:r>
              <a:rPr lang="en-GB" sz="1200" dirty="0" smtClean="0">
                <a:solidFill>
                  <a:schemeClr val="tx1"/>
                </a:solidFill>
              </a:rPr>
              <a:t>Investigator </a:t>
            </a:r>
            <a:r>
              <a:rPr lang="en-GB" sz="1200" dirty="0">
                <a:solidFill>
                  <a:schemeClr val="tx1"/>
                </a:solidFill>
              </a:rPr>
              <a:t>for AbbVie. P Ruane: </a:t>
            </a:r>
            <a:r>
              <a:rPr lang="en-GB" sz="1200" dirty="0" smtClean="0">
                <a:solidFill>
                  <a:schemeClr val="tx1"/>
                </a:solidFill>
              </a:rPr>
              <a:t>Grant/Research support</a:t>
            </a:r>
            <a:r>
              <a:rPr lang="en-GB" sz="1200" dirty="0">
                <a:solidFill>
                  <a:schemeClr val="tx1"/>
                </a:solidFill>
              </a:rPr>
              <a:t>: AbbVie, BMS, Gilead, Merck, </a:t>
            </a:r>
            <a:r>
              <a:rPr lang="en-GB" sz="1200" dirty="0" err="1">
                <a:solidFill>
                  <a:schemeClr val="tx1"/>
                </a:solidFill>
              </a:rPr>
              <a:t>Idenix</a:t>
            </a:r>
            <a:r>
              <a:rPr lang="en-GB" sz="1200" dirty="0">
                <a:solidFill>
                  <a:schemeClr val="tx1"/>
                </a:solidFill>
              </a:rPr>
              <a:t>, </a:t>
            </a:r>
            <a:r>
              <a:rPr lang="en-GB" sz="1200" dirty="0" err="1">
                <a:solidFill>
                  <a:schemeClr val="tx1"/>
                </a:solidFill>
              </a:rPr>
              <a:t>ViiV</a:t>
            </a:r>
            <a:r>
              <a:rPr lang="en-GB" sz="1200" dirty="0">
                <a:solidFill>
                  <a:schemeClr val="tx1"/>
                </a:solidFill>
              </a:rPr>
              <a:t>, Janssen; Consultant/Advisor: </a:t>
            </a:r>
            <a:r>
              <a:rPr lang="en-GB" sz="1200" dirty="0" smtClean="0">
                <a:solidFill>
                  <a:schemeClr val="tx1"/>
                </a:solidFill>
              </a:rPr>
              <a:t>AbbVie, Merck</a:t>
            </a:r>
            <a:r>
              <a:rPr lang="en-GB" sz="1200" dirty="0">
                <a:solidFill>
                  <a:schemeClr val="tx1"/>
                </a:solidFill>
              </a:rPr>
              <a:t>, Gilead; Speaker: Gilead, </a:t>
            </a:r>
            <a:r>
              <a:rPr lang="en-GB" sz="1200" dirty="0" err="1">
                <a:solidFill>
                  <a:schemeClr val="tx1"/>
                </a:solidFill>
              </a:rPr>
              <a:t>ViiV</a:t>
            </a:r>
            <a:r>
              <a:rPr lang="en-GB" sz="1200" dirty="0">
                <a:solidFill>
                  <a:schemeClr val="tx1"/>
                </a:solidFill>
              </a:rPr>
              <a:t>, Merck; Stockholder: Gilead.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J </a:t>
            </a:r>
            <a:r>
              <a:rPr lang="en-GB" sz="1200" dirty="0">
                <a:solidFill>
                  <a:schemeClr val="tx1"/>
                </a:solidFill>
              </a:rPr>
              <a:t>Sasadeusz: </a:t>
            </a:r>
            <a:r>
              <a:rPr lang="en-GB" sz="1200" dirty="0" smtClean="0">
                <a:solidFill>
                  <a:schemeClr val="tx1"/>
                </a:solidFill>
              </a:rPr>
              <a:t>Advisory boards</a:t>
            </a:r>
            <a:r>
              <a:rPr lang="en-GB" sz="1200" dirty="0">
                <a:solidFill>
                  <a:schemeClr val="tx1"/>
                </a:solidFill>
              </a:rPr>
              <a:t>: AbbVie, Gilead , Merck, BMS. Research support: Gilead, AbbVie. </a:t>
            </a:r>
            <a:r>
              <a:rPr lang="en-GB" sz="1200" dirty="0" smtClean="0">
                <a:solidFill>
                  <a:schemeClr val="tx1"/>
                </a:solidFill>
              </a:rPr>
              <a:t>Speaker: Gilead</a:t>
            </a:r>
            <a:r>
              <a:rPr lang="en-GB" sz="1200" dirty="0">
                <a:solidFill>
                  <a:schemeClr val="tx1"/>
                </a:solidFill>
              </a:rPr>
              <a:t>, BMS. </a:t>
            </a:r>
            <a:endParaRPr lang="en-GB" sz="1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 smtClean="0">
                <a:solidFill>
                  <a:schemeClr val="tx1"/>
                </a:solidFill>
              </a:rPr>
              <a:t>J </a:t>
            </a:r>
            <a:r>
              <a:rPr lang="en-GB" sz="1200" dirty="0">
                <a:solidFill>
                  <a:schemeClr val="tx1"/>
                </a:solidFill>
              </a:rPr>
              <a:t>Slim: Speaker for AbbVie, BMS, Gilead, Merck, Janssen, Genentech.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chemeClr val="tx1"/>
                </a:solidFill>
              </a:rPr>
              <a:t>M Sulkowski: Consultant/Advisor: AbbVie, </a:t>
            </a:r>
            <a:r>
              <a:rPr lang="en-GB" sz="1200" dirty="0" err="1">
                <a:solidFill>
                  <a:schemeClr val="tx1"/>
                </a:solidFill>
              </a:rPr>
              <a:t>Cocrystal</a:t>
            </a:r>
            <a:r>
              <a:rPr lang="en-GB" sz="1200" dirty="0">
                <a:solidFill>
                  <a:schemeClr val="tx1"/>
                </a:solidFill>
              </a:rPr>
              <a:t>, Gilead, Janssen, Trek; </a:t>
            </a:r>
            <a:r>
              <a:rPr lang="en-GB" sz="1200" dirty="0" smtClean="0">
                <a:solidFill>
                  <a:schemeClr val="tx1"/>
                </a:solidFill>
              </a:rPr>
              <a:t>Data safety </a:t>
            </a:r>
            <a:r>
              <a:rPr lang="en-GB" sz="1200" dirty="0">
                <a:solidFill>
                  <a:schemeClr val="tx1"/>
                </a:solidFill>
              </a:rPr>
              <a:t>monitoring board: Gilead (funds paid to Johns Hopkins University; </a:t>
            </a:r>
            <a:r>
              <a:rPr lang="en-GB" sz="1200" dirty="0" smtClean="0">
                <a:solidFill>
                  <a:schemeClr val="tx1"/>
                </a:solidFill>
              </a:rPr>
              <a:t>Grant/Research </a:t>
            </a:r>
            <a:r>
              <a:rPr lang="en-GB" sz="1200" dirty="0">
                <a:solidFill>
                  <a:schemeClr val="tx1"/>
                </a:solidFill>
              </a:rPr>
              <a:t>support: AbbVie, Gilead, Merck, Janssen (paid to Johns Hopkins University).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GB" sz="1200" dirty="0">
                <a:solidFill>
                  <a:schemeClr val="tx1"/>
                </a:solidFill>
              </a:rPr>
              <a:t>RM Viani, Z Zhang, TI Ng, A Gulati , NS Shulman, and R Trinh: Employees of AbbVie Inc</a:t>
            </a:r>
            <a:r>
              <a:rPr lang="en-GB" sz="1200" dirty="0" smtClean="0">
                <a:solidFill>
                  <a:schemeClr val="tx1"/>
                </a:solidFill>
              </a:rPr>
              <a:t>., and </a:t>
            </a:r>
            <a:r>
              <a:rPr lang="en-GB" sz="1200" dirty="0">
                <a:solidFill>
                  <a:schemeClr val="tx1"/>
                </a:solidFill>
              </a:rPr>
              <a:t>may hold stock or </a:t>
            </a:r>
            <a:r>
              <a:rPr lang="en-GB" sz="1200" dirty="0" smtClean="0">
                <a:solidFill>
                  <a:schemeClr val="tx1"/>
                </a:solidFill>
              </a:rPr>
              <a:t>options.</a:t>
            </a:r>
          </a:p>
          <a:p>
            <a:pPr marL="0" indent="0">
              <a:lnSpc>
                <a:spcPct val="100000"/>
              </a:lnSpc>
              <a:spcAft>
                <a:spcPts val="0"/>
              </a:spcAft>
            </a:pPr>
            <a:r>
              <a:rPr lang="en-US" sz="1200" dirty="0">
                <a:solidFill>
                  <a:schemeClr val="tx1"/>
                </a:solidFill>
              </a:rPr>
              <a:t>Medical writing support was provided by Zoë Hunter, PhD, of AbbVie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AbbVie </a:t>
            </a:r>
            <a:r>
              <a:rPr lang="en-US" sz="1200" dirty="0">
                <a:solidFill>
                  <a:schemeClr val="tx1"/>
                </a:solidFill>
              </a:rPr>
              <a:t>sponsored the study </a:t>
            </a:r>
            <a:r>
              <a:rPr lang="en-GB" sz="1200" dirty="0">
                <a:solidFill>
                  <a:schemeClr val="tx1"/>
                </a:solidFill>
              </a:rPr>
              <a:t>(NCT02640482), </a:t>
            </a:r>
            <a:r>
              <a:rPr lang="en-US" sz="1200" dirty="0" smtClean="0">
                <a:solidFill>
                  <a:schemeClr val="tx1"/>
                </a:solidFill>
              </a:rPr>
              <a:t>contributed </a:t>
            </a:r>
            <a:r>
              <a:rPr lang="en-US" sz="1200" dirty="0">
                <a:solidFill>
                  <a:schemeClr val="tx1"/>
                </a:solidFill>
              </a:rPr>
              <a:t>to its design, participated in the collection, analysis, and interpretation of data, and in the writing, reviewing, and approval of the publication. 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563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Resistance Information on the One Patient with </a:t>
            </a:r>
            <a:r>
              <a:rPr lang="en-US" sz="2800" b="1" kern="0" dirty="0" err="1" smtClean="0">
                <a:solidFill>
                  <a:srgbClr val="071D49"/>
                </a:solidFill>
              </a:rPr>
              <a:t>Virologic</a:t>
            </a:r>
            <a:r>
              <a:rPr lang="en-US" sz="2800" b="1" kern="0" dirty="0" smtClean="0">
                <a:solidFill>
                  <a:srgbClr val="071D49"/>
                </a:solidFill>
              </a:rPr>
              <a:t> Failure </a:t>
            </a: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11163" y="1142999"/>
            <a:ext cx="8318500" cy="91440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000" baseline="300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endParaRPr lang="en-US" sz="2000" baseline="30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17925391"/>
              </p:ext>
            </p:extLst>
          </p:nvPr>
        </p:nvGraphicFramePr>
        <p:xfrm>
          <a:off x="41148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Time of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Failure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NS3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Y56H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NS5A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A30V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S24F, M28K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570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Only one score will be used to categorize </a:t>
            </a:r>
            <a:r>
              <a:rPr lang="en-US" sz="2000" dirty="0" smtClean="0"/>
              <a:t>each patient, </a:t>
            </a:r>
            <a:r>
              <a:rPr lang="en-US" sz="2000" dirty="0"/>
              <a:t>even if a </a:t>
            </a:r>
            <a:r>
              <a:rPr lang="en-US" sz="2000" dirty="0" smtClean="0"/>
              <a:t>patient </a:t>
            </a:r>
            <a:r>
              <a:rPr lang="en-US" sz="2000" dirty="0"/>
              <a:t>has more than one score recorded. If a biopsy score is </a:t>
            </a:r>
            <a:r>
              <a:rPr lang="en-US" sz="2000" dirty="0" smtClean="0"/>
              <a:t>present, then </a:t>
            </a:r>
            <a:r>
              <a:rPr lang="en-US" sz="2000" dirty="0"/>
              <a:t>it will be used to categorize the </a:t>
            </a:r>
            <a:r>
              <a:rPr lang="en-US" sz="2000" dirty="0" smtClean="0"/>
              <a:t>patient, </a:t>
            </a:r>
            <a:r>
              <a:rPr lang="en-US" sz="2000" dirty="0"/>
              <a:t>regardless of the </a:t>
            </a:r>
            <a:r>
              <a:rPr lang="en-US" sz="2000" dirty="0" err="1"/>
              <a:t>FibroScan</a:t>
            </a:r>
            <a:r>
              <a:rPr lang="en-US" sz="2000" dirty="0"/>
              <a:t>/</a:t>
            </a:r>
            <a:r>
              <a:rPr lang="en-US" sz="2000" dirty="0" err="1"/>
              <a:t>FibroTest</a:t>
            </a:r>
            <a:r>
              <a:rPr lang="en-US" sz="2000" dirty="0"/>
              <a:t> score.</a:t>
            </a:r>
          </a:p>
          <a:p>
            <a:pPr marL="0" indent="0"/>
            <a:r>
              <a:rPr lang="en-US" sz="2000" dirty="0"/>
              <a:t>Similarly, if a </a:t>
            </a:r>
            <a:r>
              <a:rPr lang="en-US" sz="2000" dirty="0" err="1"/>
              <a:t>FibroScan</a:t>
            </a:r>
            <a:r>
              <a:rPr lang="en-US" sz="2000" dirty="0"/>
              <a:t> score is present along with a </a:t>
            </a:r>
            <a:r>
              <a:rPr lang="en-US" sz="2000" dirty="0" err="1"/>
              <a:t>FibroTest</a:t>
            </a:r>
            <a:r>
              <a:rPr lang="en-US" sz="2000" dirty="0"/>
              <a:t> score, then the </a:t>
            </a:r>
            <a:r>
              <a:rPr lang="en-US" sz="2000" dirty="0" err="1" smtClean="0"/>
              <a:t>FibroScan</a:t>
            </a:r>
            <a:r>
              <a:rPr lang="en-US" sz="2000" dirty="0" smtClean="0"/>
              <a:t> score </a:t>
            </a:r>
            <a:r>
              <a:rPr lang="en-US" sz="2000" dirty="0"/>
              <a:t>will be used to categorize the </a:t>
            </a:r>
            <a:r>
              <a:rPr lang="en-US" sz="2000" dirty="0" smtClean="0"/>
              <a:t>patient. </a:t>
            </a:r>
            <a:r>
              <a:rPr lang="en-US" sz="2000" dirty="0"/>
              <a:t>If biopsy and </a:t>
            </a:r>
            <a:r>
              <a:rPr lang="en-US" sz="2000" dirty="0" err="1"/>
              <a:t>FibroScan</a:t>
            </a:r>
            <a:r>
              <a:rPr lang="en-US" sz="2000" dirty="0"/>
              <a:t> scores are not present and more than one </a:t>
            </a:r>
            <a:r>
              <a:rPr lang="en-US" sz="2000" dirty="0" err="1"/>
              <a:t>FibroTest</a:t>
            </a:r>
            <a:r>
              <a:rPr lang="en-US" sz="2000" dirty="0"/>
              <a:t> result is available, then the baseline </a:t>
            </a:r>
            <a:r>
              <a:rPr lang="en-US" sz="2000" dirty="0" err="1"/>
              <a:t>FibroTest</a:t>
            </a:r>
            <a:r>
              <a:rPr lang="en-US" sz="2000" dirty="0"/>
              <a:t> </a:t>
            </a:r>
            <a:r>
              <a:rPr lang="en-US" sz="2000" dirty="0" smtClean="0"/>
              <a:t>result will </a:t>
            </a:r>
            <a:r>
              <a:rPr lang="en-US" sz="2000" dirty="0"/>
              <a:t>be used to categorize </a:t>
            </a:r>
            <a:r>
              <a:rPr lang="en-US" sz="2000" dirty="0" smtClean="0"/>
              <a:t>the patient. </a:t>
            </a:r>
            <a:endParaRPr lang="en-US" sz="2000" dirty="0"/>
          </a:p>
        </p:txBody>
      </p:sp>
      <p:sp>
        <p:nvSpPr>
          <p:cNvPr id="3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Algorithm for Cirrhosis Determination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" y="3253563"/>
            <a:ext cx="8317354" cy="287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3165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216" y="416700"/>
            <a:ext cx="84753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</a:rPr>
              <a:t>Changes in ARV and G/P Exposures when Co-administered</a:t>
            </a:r>
            <a:endParaRPr lang="en-US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67950164"/>
              </p:ext>
            </p:extLst>
          </p:nvPr>
        </p:nvGraphicFramePr>
        <p:xfrm>
          <a:off x="237508" y="1081312"/>
          <a:ext cx="4322619" cy="5212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76960"/>
                <a:gridCol w="1043242"/>
                <a:gridCol w="730568"/>
                <a:gridCol w="730568"/>
                <a:gridCol w="741281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Regimen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Analyte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aseline="-25000" dirty="0" err="1" smtClean="0">
                          <a:solidFill>
                            <a:schemeClr val="tx1"/>
                          </a:solidFill>
                        </a:rPr>
                        <a:t>max</a:t>
                      </a:r>
                      <a:endParaRPr lang="en-US" sz="1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AUC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aseline="-25000" dirty="0" err="1" smtClean="0">
                          <a:solidFill>
                            <a:schemeClr val="tx1"/>
                          </a:solidFill>
                        </a:rPr>
                        <a:t>trough</a:t>
                      </a:r>
                      <a:endParaRPr lang="en-US" sz="1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EFV/FTC/TDF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Efavirenz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Emtricitabine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Tenofovir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29%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38%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97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ABC/DTG/3TC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Abacavir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31%</a:t>
                      </a:r>
                      <a:endParaRPr lang="en-US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787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Dolutegravir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7566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Lamivudine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EVG/COBI/</a:t>
                      </a:r>
                      <a:br>
                        <a:rPr lang="en-US" sz="12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FTC/TAF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Elvitegravir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47%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71%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Cobicistat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29%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42%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72%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Emtricitabine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Tenofovir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RPV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Rilpivirine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105%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84%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77%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Raltegravir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34%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47%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164%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ATZ + RTV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Atazanavir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Ritonavir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30%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26%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DRV + RTV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Darunavir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30%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29%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Ritonavir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103%</a:t>
                      </a:r>
                      <a:endParaRPr lang="en-US" sz="1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87% 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LPV/RTV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Lopinavir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47%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Ritonavir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38%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18871929"/>
              </p:ext>
            </p:extLst>
          </p:nvPr>
        </p:nvGraphicFramePr>
        <p:xfrm>
          <a:off x="4833978" y="1081312"/>
          <a:ext cx="4179393" cy="5394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76960"/>
                <a:gridCol w="704088"/>
                <a:gridCol w="784022"/>
                <a:gridCol w="771896"/>
                <a:gridCol w="842427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Regimen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Analyte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aseline="-25000" dirty="0" err="1" smtClean="0">
                          <a:solidFill>
                            <a:schemeClr val="tx1"/>
                          </a:solidFill>
                        </a:rPr>
                        <a:t>max</a:t>
                      </a:r>
                      <a:endParaRPr lang="en-US" sz="1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AUC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lang="en-US" sz="1200" baseline="-25000" dirty="0" err="1" smtClean="0">
                          <a:solidFill>
                            <a:schemeClr val="tx1"/>
                          </a:solidFill>
                        </a:rPr>
                        <a:t>trough</a:t>
                      </a:r>
                      <a:endParaRPr lang="en-US" sz="12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EFV/FTC/TDF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↓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ABC/DTG/3TC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 26%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 25%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 26%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 28%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↓ 27%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EVG/COBI/</a:t>
                      </a:r>
                      <a:br>
                        <a:rPr lang="en-US" sz="12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FTC/TAF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150%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205%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358%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24%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57%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↑89%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RPV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ATZ + RTV</a:t>
                      </a:r>
                      <a:r>
                        <a:rPr lang="en-US" sz="1200" b="0" baseline="30000" dirty="0" smtClean="0">
                          <a:solidFill>
                            <a:schemeClr val="tx1"/>
                          </a:solidFill>
                        </a:rPr>
                        <a:t>‡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306%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553%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1330%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29%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64% 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129%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DRV + RTV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209%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397%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724%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↔</a:t>
                      </a:r>
                      <a:endParaRPr lang="en-US" sz="12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66%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LPV/RTV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155%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338%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1762%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PIB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40%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146%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↑ 424%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en-US" sz="1050" b="0" baseline="3000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Central value ratios were not calculated.  G/P exposures were significantly lower than in other studies in healthy subjects.</a:t>
                      </a:r>
                    </a:p>
                    <a:p>
                      <a:pPr algn="l"/>
                      <a:r>
                        <a:rPr lang="en-US" sz="1050" b="0" baseline="30000" dirty="0" smtClean="0">
                          <a:solidFill>
                            <a:schemeClr val="tx1"/>
                          </a:solidFill>
                        </a:rPr>
                        <a:t>‡</a:t>
                      </a:r>
                      <a:r>
                        <a:rPr lang="en-US" sz="1050" b="0" baseline="0" dirty="0" smtClean="0">
                          <a:solidFill>
                            <a:schemeClr val="tx1"/>
                          </a:solidFill>
                        </a:rPr>
                        <a:t>Effect of first ATZ + RTV dose.  Greater increases with multiple doses cannot be excluded.</a:t>
                      </a:r>
                      <a:endParaRPr lang="en-US" sz="105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5077026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046" y="406243"/>
            <a:ext cx="84753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70605"/>
                </a:solidFill>
              </a:rPr>
              <a:t>DDI Summary by HIV ARV and DAA Regimen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6759193"/>
              </p:ext>
            </p:extLst>
          </p:nvPr>
        </p:nvGraphicFramePr>
        <p:xfrm>
          <a:off x="440044" y="1116283"/>
          <a:ext cx="8282950" cy="481563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76881"/>
                <a:gridCol w="1187532"/>
                <a:gridCol w="1092530"/>
                <a:gridCol w="1068779"/>
                <a:gridCol w="1045029"/>
                <a:gridCol w="1086130"/>
                <a:gridCol w="208280"/>
                <a:gridCol w="1217789"/>
              </a:tblGrid>
              <a:tr h="555843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Agent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Viekira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Harvoni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Epclusa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Zepatier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SOF/VEL/VOX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GLE/PIB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Abacavir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Atazanavir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X*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528588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Darunavir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(boosted)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Dolutegravir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Efavirenz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○*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Elvitegravir/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cobi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Emtricitabine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Lamivudine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Lopinavir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Raltegravir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Rilpivirine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TAF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</a:tr>
              <a:tr h="310934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TDF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◊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◊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938234"/>
              </p:ext>
            </p:extLst>
          </p:nvPr>
        </p:nvGraphicFramePr>
        <p:xfrm>
          <a:off x="140231" y="6237217"/>
          <a:ext cx="8651119" cy="24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330"/>
                <a:gridCol w="1440180"/>
                <a:gridCol w="1843405"/>
                <a:gridCol w="1368742"/>
                <a:gridCol w="1231462"/>
              </a:tblGrid>
              <a:tr h="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*Expected based on DDI with similar mechanism</a:t>
                      </a:r>
                    </a:p>
                  </a:txBody>
                  <a:tcPr>
                    <a:solidFill>
                      <a:schemeClr val="bg1">
                        <a:alpha val="5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◊ - No dose adjustment</a:t>
                      </a:r>
                    </a:p>
                  </a:txBody>
                  <a:tcPr>
                    <a:solidFill>
                      <a:srgbClr val="00CC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□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- Dose adjustment or caution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○ - Not recommended</a:t>
                      </a:r>
                    </a:p>
                  </a:txBody>
                  <a:tcPr>
                    <a:solidFill>
                      <a:srgbClr val="FF0000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X - Contraindicated</a:t>
                      </a:r>
                      <a:endParaRPr 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3355" y="6030590"/>
            <a:ext cx="85496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070605"/>
                </a:solidFill>
              </a:rPr>
              <a:t>Coding based on present or anticipated Liverpool database classification</a:t>
            </a:r>
            <a:endParaRPr lang="en-US" sz="1100" b="1" dirty="0">
              <a:solidFill>
                <a:srgbClr val="0706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56698252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1162" y="1142998"/>
            <a:ext cx="8321357" cy="5410201"/>
          </a:xfrm>
        </p:spPr>
        <p:txBody>
          <a:bodyPr/>
          <a:lstStyle/>
          <a:p>
            <a:pPr marL="0" indent="0">
              <a:lnSpc>
                <a:spcPct val="150000"/>
              </a:lnSpc>
            </a:pPr>
            <a:r>
              <a:rPr lang="en-US" sz="2000" dirty="0" smtClean="0"/>
              <a:t>In </a:t>
            </a:r>
            <a:r>
              <a:rPr lang="en-US" sz="2000" dirty="0"/>
              <a:t>phase </a:t>
            </a:r>
            <a:r>
              <a:rPr lang="en-US" sz="2000" dirty="0" smtClean="0"/>
              <a:t>2 &amp; 3 </a:t>
            </a:r>
            <a:r>
              <a:rPr lang="en-US" sz="2000" dirty="0"/>
              <a:t>studies, </a:t>
            </a:r>
            <a:r>
              <a:rPr lang="en-US" sz="2000" dirty="0" smtClean="0"/>
              <a:t>over 1900 patients </a:t>
            </a:r>
            <a:r>
              <a:rPr lang="en-US" sz="2000" dirty="0"/>
              <a:t>with </a:t>
            </a:r>
            <a:r>
              <a:rPr lang="en-US" sz="2000" dirty="0" smtClean="0"/>
              <a:t>hepatitis </a:t>
            </a:r>
            <a:r>
              <a:rPr lang="en-US" sz="2000" dirty="0"/>
              <a:t>C virus (</a:t>
            </a:r>
            <a:r>
              <a:rPr lang="en-US" sz="2000" dirty="0" smtClean="0"/>
              <a:t>HCV) genotype </a:t>
            </a:r>
            <a:r>
              <a:rPr lang="en-US" sz="2000" dirty="0"/>
              <a:t>(GT) 1–6 </a:t>
            </a:r>
            <a:r>
              <a:rPr lang="en-US" sz="2000" dirty="0" smtClean="0"/>
              <a:t>infection </a:t>
            </a:r>
            <a:r>
              <a:rPr lang="en-US" sz="2000" dirty="0"/>
              <a:t>without cirrhosis achieved rates of sustained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</a:t>
            </a:r>
            <a:r>
              <a:rPr lang="en-US" sz="2000" dirty="0"/>
              <a:t>response </a:t>
            </a:r>
            <a:r>
              <a:rPr lang="en-US" sz="2000" dirty="0" smtClean="0"/>
              <a:t>12 </a:t>
            </a:r>
            <a:r>
              <a:rPr lang="en-US" sz="2000" dirty="0"/>
              <a:t>weeks post-treatment (SVR12) </a:t>
            </a:r>
            <a:r>
              <a:rPr lang="en-US" sz="2000" dirty="0" smtClean="0"/>
              <a:t>of 93–100</a:t>
            </a:r>
            <a:r>
              <a:rPr lang="en-US" sz="2000" dirty="0"/>
              <a:t>% </a:t>
            </a:r>
            <a:r>
              <a:rPr lang="en-US" sz="2000" dirty="0" smtClean="0"/>
              <a:t>with all-oral</a:t>
            </a:r>
            <a:r>
              <a:rPr lang="en-US" sz="2000" dirty="0"/>
              <a:t>, once-daily, </a:t>
            </a:r>
            <a:r>
              <a:rPr lang="en-US" sz="2000" dirty="0" smtClean="0"/>
              <a:t>ribavirin-free, </a:t>
            </a:r>
            <a:r>
              <a:rPr lang="en-US" sz="2000" dirty="0" err="1" smtClean="0"/>
              <a:t>pangenotypic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/>
              <a:t>glecaprevir</a:t>
            </a:r>
            <a:r>
              <a:rPr lang="en-US" sz="2000" dirty="0" smtClean="0"/>
              <a:t>/</a:t>
            </a:r>
            <a:r>
              <a:rPr lang="en-US" sz="2000" dirty="0" err="1" smtClean="0"/>
              <a:t>pibrentasvir</a:t>
            </a:r>
            <a:r>
              <a:rPr lang="en-US" sz="2000" dirty="0" smtClean="0"/>
              <a:t> </a:t>
            </a:r>
            <a:r>
              <a:rPr lang="en-US" sz="2000" dirty="0"/>
              <a:t>(</a:t>
            </a:r>
            <a:r>
              <a:rPr lang="en-US" sz="2000" dirty="0" smtClean="0"/>
              <a:t>G/P)</a:t>
            </a:r>
            <a:r>
              <a:rPr lang="en-US" sz="2000" baseline="30000" dirty="0" smtClean="0"/>
              <a:t>1–3</a:t>
            </a:r>
            <a:endParaRPr lang="en-US" sz="2000" baseline="30000" dirty="0"/>
          </a:p>
          <a:p>
            <a:pPr marL="0" indent="0">
              <a:lnSpc>
                <a:spcPct val="150000"/>
              </a:lnSpc>
            </a:pPr>
            <a:r>
              <a:rPr lang="en-US" sz="2000" dirty="0" smtClean="0"/>
              <a:t>100</a:t>
            </a:r>
            <a:r>
              <a:rPr lang="en-US" sz="2000" dirty="0"/>
              <a:t>% (33/33) of HCV GT1/HIV-1 co-infected </a:t>
            </a:r>
            <a:r>
              <a:rPr lang="en-US" sz="2000" dirty="0" smtClean="0"/>
              <a:t>patients without cirrhosis </a:t>
            </a:r>
            <a:r>
              <a:rPr lang="en-US" sz="2000" dirty="0"/>
              <a:t>achieved SVR12 following 8- or 12- week </a:t>
            </a:r>
            <a:r>
              <a:rPr lang="en-US" sz="2000" dirty="0" smtClean="0"/>
              <a:t>treatment with G/P, a ritonavir-free regimen</a:t>
            </a:r>
            <a:r>
              <a:rPr lang="en-US" sz="2000" baseline="30000" dirty="0" smtClean="0"/>
              <a:t>1</a:t>
            </a:r>
          </a:p>
          <a:p>
            <a:pPr marL="0" indent="0">
              <a:lnSpc>
                <a:spcPct val="150000"/>
              </a:lnSpc>
            </a:pPr>
            <a:endParaRPr lang="en-US" sz="2000" baseline="30000" dirty="0" smtClean="0"/>
          </a:p>
          <a:p>
            <a:pPr marL="0" indent="0">
              <a:lnSpc>
                <a:spcPct val="150000"/>
              </a:lnSpc>
            </a:pPr>
            <a:endParaRPr lang="en-US" sz="2000" baseline="30000" dirty="0" smtClean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en-US" sz="1400" dirty="0"/>
              <a:t>Zeuzem et al, </a:t>
            </a:r>
            <a:r>
              <a:rPr lang="en-US" sz="1400" dirty="0" smtClean="0"/>
              <a:t>Abstract </a:t>
            </a:r>
            <a:r>
              <a:rPr lang="en-US" sz="1400" dirty="0"/>
              <a:t>#253 AASLD </a:t>
            </a:r>
            <a:r>
              <a:rPr lang="en-US" sz="1400" dirty="0" smtClean="0"/>
              <a:t>2016. </a:t>
            </a:r>
            <a:endParaRPr lang="en-US" sz="14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en-US" sz="1400" dirty="0" smtClean="0"/>
              <a:t>Kwo, et al, </a:t>
            </a:r>
            <a:r>
              <a:rPr lang="en-US" sz="1400" i="1" dirty="0" smtClean="0"/>
              <a:t>J Hepatology</a:t>
            </a:r>
            <a:r>
              <a:rPr lang="en-US" sz="1400" dirty="0" smtClean="0"/>
              <a:t>, 2017.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eriod"/>
            </a:pPr>
            <a:r>
              <a:rPr lang="en-US" sz="1400" dirty="0" smtClean="0">
                <a:solidFill>
                  <a:schemeClr val="tx1"/>
                </a:solidFill>
              </a:rPr>
              <a:t>Puoti et al. Abstract SAT 233, </a:t>
            </a:r>
            <a:r>
              <a:rPr lang="en-US" sz="1400" dirty="0">
                <a:solidFill>
                  <a:schemeClr val="tx1"/>
                </a:solidFill>
              </a:rPr>
              <a:t>EASL 2017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AutoNum type="arabicPeriod"/>
            </a:pPr>
            <a:endParaRPr lang="en-US" sz="1400" b="1" dirty="0" smtClean="0">
              <a:solidFill>
                <a:srgbClr val="0082BA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11479" y="252350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dirty="0" smtClean="0">
                <a:solidFill>
                  <a:srgbClr val="071D49"/>
                </a:solidFill>
              </a:rPr>
              <a:t>Background</a:t>
            </a:r>
            <a:endParaRPr lang="en-US" sz="2800" dirty="0">
              <a:solidFill>
                <a:srgbClr val="071D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85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pPr eaLnBrk="1" hangingPunct="1"/>
            <a:r>
              <a:rPr lang="en-US" sz="2800" b="1" dirty="0" smtClean="0">
                <a:solidFill>
                  <a:srgbClr val="071D49"/>
                </a:solidFill>
                <a:latin typeface="+mn-lt"/>
              </a:rPr>
              <a:t>Next </a:t>
            </a:r>
            <a:r>
              <a:rPr lang="en-US" sz="2800" b="1" dirty="0">
                <a:solidFill>
                  <a:srgbClr val="071D49"/>
                </a:solidFill>
                <a:latin typeface="+mn-lt"/>
              </a:rPr>
              <a:t>Generation Direct-Acting </a:t>
            </a:r>
            <a:r>
              <a:rPr lang="en-US" sz="2800" b="1" dirty="0" smtClean="0">
                <a:solidFill>
                  <a:srgbClr val="071D49"/>
                </a:solidFill>
                <a:latin typeface="+mn-lt"/>
              </a:rPr>
              <a:t>Antivirals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1644313"/>
              </p:ext>
            </p:extLst>
          </p:nvPr>
        </p:nvGraphicFramePr>
        <p:xfrm>
          <a:off x="410085" y="3340116"/>
          <a:ext cx="8409543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497"/>
                <a:gridCol w="6725046"/>
              </a:tblGrid>
              <a:tr h="370840">
                <a:tc rowSpan="3">
                  <a:txBody>
                    <a:bodyPr/>
                    <a:lstStyle/>
                    <a:p>
                      <a:pPr marL="0" marR="0" lvl="2" indent="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dirty="0" smtClean="0">
                          <a:solidFill>
                            <a:srgbClr val="000000"/>
                          </a:solidFill>
                        </a:rPr>
                        <a:t>In vitro:</a:t>
                      </a:r>
                      <a:r>
                        <a:rPr lang="en-US" sz="2000" u="none" baseline="30000" dirty="0" smtClean="0">
                          <a:solidFill>
                            <a:srgbClr val="000000"/>
                          </a:solidFill>
                        </a:rPr>
                        <a:t>1, 2</a:t>
                      </a:r>
                      <a:endParaRPr 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</a:rPr>
                        <a:t>High barrier to resistance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Potent against common NS3 polymorphisms (e.g., positions 80, 155, and 168)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 and NS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5A polymorphisms (e.g., positions 28, 30, 31 and 93)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Synergistic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antiviral activity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rowSpan="3">
                  <a:txBody>
                    <a:bodyPr/>
                    <a:lstStyle/>
                    <a:p>
                      <a:pPr algn="l"/>
                      <a:r>
                        <a:rPr lang="en-US" sz="2000" b="1" u="none" smtClean="0">
                          <a:solidFill>
                            <a:srgbClr val="000000"/>
                          </a:solidFill>
                        </a:rPr>
                        <a:t>Clinical PK &amp; metabolism:</a:t>
                      </a:r>
                      <a:endParaRPr lang="en-US" sz="2000" b="1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Once-daily oral dosing with food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smtClean="0">
                          <a:solidFill>
                            <a:srgbClr val="000000"/>
                          </a:solidFill>
                        </a:rPr>
                        <a:t>Minimal metabolism and primary biliary excretion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2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Negligible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renal excretion (&lt;1%)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Freeform 21"/>
          <p:cNvSpPr>
            <a:spLocks/>
          </p:cNvSpPr>
          <p:nvPr/>
        </p:nvSpPr>
        <p:spPr bwMode="gray">
          <a:xfrm flipH="1">
            <a:off x="2056304" y="5033914"/>
            <a:ext cx="125412" cy="1050276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24765 w 94692"/>
              <a:gd name="T5" fmla="*/ 0 h 3865545"/>
              <a:gd name="T6" fmla="*/ 124765 w 94692"/>
              <a:gd name="T7" fmla="*/ 3797010 h 3865545"/>
              <a:gd name="T8" fmla="*/ 0 w 94692"/>
              <a:gd name="T9" fmla="*/ 3797010 h 3865545"/>
              <a:gd name="T10" fmla="*/ 0 w 94692"/>
              <a:gd name="T11" fmla="*/ 3797010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1D49"/>
              </a:solidFill>
            </a:endParaRPr>
          </a:p>
        </p:txBody>
      </p:sp>
      <p:sp>
        <p:nvSpPr>
          <p:cNvPr id="23" name="Freeform 22"/>
          <p:cNvSpPr>
            <a:spLocks/>
          </p:cNvSpPr>
          <p:nvPr/>
        </p:nvSpPr>
        <p:spPr bwMode="gray">
          <a:xfrm flipH="1">
            <a:off x="2056304" y="3440785"/>
            <a:ext cx="125412" cy="1410064"/>
          </a:xfrm>
          <a:custGeom>
            <a:avLst/>
            <a:gdLst>
              <a:gd name="T0" fmla="*/ 0 w 94692"/>
              <a:gd name="T1" fmla="*/ 0 h 3865545"/>
              <a:gd name="T2" fmla="*/ 0 w 94692"/>
              <a:gd name="T3" fmla="*/ 0 h 3865545"/>
              <a:gd name="T4" fmla="*/ 124765 w 94692"/>
              <a:gd name="T5" fmla="*/ 0 h 3865545"/>
              <a:gd name="T6" fmla="*/ 124765 w 94692"/>
              <a:gd name="T7" fmla="*/ 3797010 h 3865545"/>
              <a:gd name="T8" fmla="*/ 0 w 94692"/>
              <a:gd name="T9" fmla="*/ 3797010 h 3865545"/>
              <a:gd name="T10" fmla="*/ 0 w 94692"/>
              <a:gd name="T11" fmla="*/ 3797010 h 386554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692" h="3865545">
                <a:moveTo>
                  <a:pt x="0" y="0"/>
                </a:moveTo>
                <a:lnTo>
                  <a:pt x="0" y="0"/>
                </a:lnTo>
                <a:lnTo>
                  <a:pt x="94692" y="0"/>
                </a:lnTo>
                <a:lnTo>
                  <a:pt x="94692" y="3865545"/>
                </a:lnTo>
                <a:lnTo>
                  <a:pt x="0" y="3865545"/>
                </a:lnTo>
              </a:path>
            </a:pathLst>
          </a:custGeom>
          <a:noFill/>
          <a:ln w="25400" cap="flat" cmpd="sng" algn="ctr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>
              <a:solidFill>
                <a:srgbClr val="071D49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9575" y="6212318"/>
            <a:ext cx="8311469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>
              <a:spcBef>
                <a:spcPct val="0"/>
              </a:spcBef>
              <a:spcAft>
                <a:spcPct val="0"/>
              </a:spcAft>
            </a:pPr>
            <a:r>
              <a:rPr lang="en-US" sz="1000" dirty="0"/>
              <a:t>G/P is co-formulated and dosed once daily as three 100 mg/40 mg pills for a total dose of 300 mg/120 mg</a:t>
            </a:r>
            <a:r>
              <a:rPr lang="en-US" sz="1000" dirty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pPr defTabSz="457200">
              <a:spcBef>
                <a:spcPct val="0"/>
              </a:spcBef>
              <a:spcAft>
                <a:spcPct val="0"/>
              </a:spcAft>
            </a:pPr>
            <a:r>
              <a:rPr lang="en-US" sz="1000" dirty="0" err="1" smtClean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Glecaprevir</a:t>
            </a:r>
            <a:r>
              <a:rPr lang="en-US" sz="1000" dirty="0" smtClean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00" dirty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was identified by AbbVie and </a:t>
            </a:r>
            <a:r>
              <a:rPr lang="en-US" sz="1000" dirty="0" smtClean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Enanta.                  </a:t>
            </a:r>
            <a:r>
              <a:rPr lang="da-DK" sz="1000" kern="0" dirty="0" smtClean="0">
                <a:solidFill>
                  <a:srgbClr val="070605"/>
                </a:solidFill>
                <a:latin typeface="Calibri"/>
                <a:cs typeface="Arial" charset="0"/>
              </a:rPr>
              <a:t>1</a:t>
            </a:r>
            <a:r>
              <a:rPr lang="da-DK" sz="1000" kern="0" dirty="0">
                <a:solidFill>
                  <a:srgbClr val="070605"/>
                </a:solidFill>
                <a:latin typeface="Calibri"/>
                <a:cs typeface="Arial" charset="0"/>
              </a:rPr>
              <a:t>. Ng TI, et al. </a:t>
            </a:r>
            <a:r>
              <a:rPr lang="da-DK" sz="1000" i="1" kern="0" dirty="0" smtClean="0">
                <a:solidFill>
                  <a:srgbClr val="070605"/>
                </a:solidFill>
                <a:latin typeface="Calibri"/>
                <a:cs typeface="Arial" charset="0"/>
              </a:rPr>
              <a:t>Antimicrobial Agents and Chemotherapy</a:t>
            </a:r>
            <a:r>
              <a:rPr lang="da-DK" sz="1000" kern="0" dirty="0" smtClean="0">
                <a:solidFill>
                  <a:srgbClr val="070605"/>
                </a:solidFill>
                <a:latin typeface="Calibri"/>
                <a:cs typeface="Arial" charset="0"/>
              </a:rPr>
              <a:t>, 2017. 2. </a:t>
            </a:r>
            <a:r>
              <a:rPr lang="da-DK" sz="1000" kern="0" dirty="0" smtClean="0">
                <a:solidFill>
                  <a:srgbClr val="070605"/>
                </a:solidFill>
                <a:cs typeface="Arial" charset="0"/>
              </a:rPr>
              <a:t>Ng </a:t>
            </a:r>
            <a:r>
              <a:rPr lang="da-DK" sz="1000" kern="0" dirty="0">
                <a:solidFill>
                  <a:srgbClr val="070605"/>
                </a:solidFill>
                <a:cs typeface="Arial" charset="0"/>
              </a:rPr>
              <a:t>TI, et al. Abstract 636. CROI, 2014</a:t>
            </a:r>
          </a:p>
          <a:p>
            <a:pPr algn="l" defTabSz="457200">
              <a:spcBef>
                <a:spcPct val="0"/>
              </a:spcBef>
              <a:spcAft>
                <a:spcPct val="0"/>
              </a:spcAft>
            </a:pPr>
            <a:endParaRPr lang="da-DK" sz="1000" kern="0" dirty="0">
              <a:solidFill>
                <a:srgbClr val="070605"/>
              </a:solidFill>
              <a:latin typeface="Calibri"/>
              <a:cs typeface="Arial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0" y="1143000"/>
            <a:ext cx="8991600" cy="2125211"/>
            <a:chOff x="-33770" y="1231900"/>
            <a:chExt cx="9015375" cy="1974963"/>
          </a:xfrm>
        </p:grpSpPr>
        <p:sp>
          <p:nvSpPr>
            <p:cNvPr id="13" name="Rounded Rectangle 12"/>
            <p:cNvSpPr/>
            <p:nvPr/>
          </p:nvSpPr>
          <p:spPr>
            <a:xfrm>
              <a:off x="3146387" y="1231900"/>
              <a:ext cx="3152851" cy="1411834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rgbClr val="702082"/>
                </a:gs>
                <a:gs pos="49000">
                  <a:srgbClr val="702082"/>
                </a:gs>
                <a:gs pos="50000">
                  <a:srgbClr val="A7BCD6"/>
                </a:gs>
                <a:gs pos="100000">
                  <a:srgbClr val="A7BCD6"/>
                </a:gs>
              </a:gsLst>
              <a:lin ang="0" scaled="1"/>
              <a:tileRect/>
            </a:gradFill>
            <a:ln>
              <a:noFill/>
            </a:ln>
            <a:effectLst>
              <a:reflection blurRad="254000" stA="49000" endPos="51000" dist="139700" dir="5400000" sy="-100000" algn="bl" rotWithShape="0"/>
            </a:effectLst>
            <a:scene3d>
              <a:camera prst="orthographicFront">
                <a:rot lat="21002304" lon="21004599" rev="90000"/>
              </a:camera>
              <a:lightRig rig="threePt" dir="t"/>
            </a:scene3d>
            <a:sp3d extrusionH="698500" prstMaterial="metal">
              <a:bevelT w="508000" h="254000"/>
              <a:bevelB w="508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numCol="2" rtlCol="0" anchor="b"/>
            <a:lstStyle/>
            <a:p>
              <a:pPr algn="ctr">
                <a:spcAft>
                  <a:spcPts val="0"/>
                </a:spcAft>
              </a:pPr>
              <a:r>
                <a:rPr lang="en-US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GLE</a:t>
              </a:r>
            </a:p>
            <a:p>
              <a:pPr algn="ctr">
                <a:spcAft>
                  <a:spcPts val="0"/>
                </a:spcAft>
              </a:pPr>
              <a:endPara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ctr">
                <a:spcAft>
                  <a:spcPts val="0"/>
                </a:spcAft>
              </a:pPr>
              <a:r>
                <a:rPr lang="en-US" sz="2400" b="1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PIB</a:t>
              </a:r>
            </a:p>
          </p:txBody>
        </p:sp>
        <p:sp>
          <p:nvSpPr>
            <p:cNvPr id="14" name="object 18"/>
            <p:cNvSpPr txBox="1"/>
            <p:nvPr/>
          </p:nvSpPr>
          <p:spPr>
            <a:xfrm>
              <a:off x="-33770" y="1393145"/>
              <a:ext cx="3335426" cy="1013418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1" kern="1200" spc="-20" dirty="0" err="1" smtClean="0">
                  <a:solidFill>
                    <a:srgbClr val="231F20"/>
                  </a:solidFill>
                  <a:effectLst/>
                  <a:ea typeface="Times New Roman"/>
                </a:rPr>
                <a:t>Glecaprevir</a:t>
              </a:r>
              <a:endParaRPr lang="en-US" sz="2200" b="1" kern="1200" spc="-20" dirty="0" smtClean="0">
                <a:solidFill>
                  <a:srgbClr val="231F20"/>
                </a:solidFill>
                <a:effectLst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b="1" spc="-20" dirty="0" smtClean="0">
                  <a:solidFill>
                    <a:srgbClr val="231F20"/>
                  </a:solidFill>
                  <a:ea typeface="Times New Roman"/>
                </a:rPr>
                <a:t>(formerly ABT-493)</a:t>
              </a:r>
              <a:endParaRPr lang="en-US" b="1" kern="1200" spc="-20" dirty="0" smtClean="0">
                <a:solidFill>
                  <a:srgbClr val="231F20"/>
                </a:solidFill>
                <a:effectLst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200" spc="-20" dirty="0">
                  <a:solidFill>
                    <a:srgbClr val="231F20"/>
                  </a:solidFill>
                  <a:ea typeface="Times New Roman"/>
                </a:rPr>
                <a:t>p</a:t>
              </a:r>
              <a:r>
                <a:rPr lang="en-US" sz="2200" kern="1200" spc="-20" dirty="0" smtClean="0">
                  <a:solidFill>
                    <a:srgbClr val="231F20"/>
                  </a:solidFill>
                  <a:effectLst/>
                  <a:ea typeface="Times New Roman"/>
                </a:rPr>
                <a:t>angenotypic NS3/4</a:t>
              </a:r>
              <a:r>
                <a:rPr lang="en-US" sz="2200" kern="1200" spc="5" dirty="0" smtClean="0">
                  <a:solidFill>
                    <a:srgbClr val="231F20"/>
                  </a:solidFill>
                  <a:effectLst/>
                  <a:ea typeface="Times New Roman"/>
                </a:rPr>
                <a:t>A</a:t>
              </a:r>
              <a:r>
                <a:rPr lang="en-US" sz="2200" kern="1200" spc="-30" dirty="0" smtClean="0">
                  <a:solidFill>
                    <a:srgbClr val="231F20"/>
                  </a:solidFill>
                  <a:effectLst/>
                  <a:ea typeface="Times New Roman"/>
                </a:rPr>
                <a:t>  </a:t>
              </a:r>
              <a:r>
                <a:rPr lang="en-US" sz="2200" kern="1200" spc="-30" dirty="0">
                  <a:solidFill>
                    <a:srgbClr val="231F20"/>
                  </a:solidFill>
                  <a:effectLst/>
                  <a:ea typeface="Times New Roman"/>
                </a:rPr>
                <a:t>protease </a:t>
              </a:r>
              <a:r>
                <a:rPr lang="en-US" sz="2200" kern="1200" spc="-20" dirty="0" smtClean="0">
                  <a:solidFill>
                    <a:srgbClr val="231F20"/>
                  </a:solidFill>
                  <a:effectLst/>
                  <a:ea typeface="Times New Roman"/>
                </a:rPr>
                <a:t>inhibitor</a:t>
              </a:r>
              <a:endParaRPr lang="en-US" sz="2200" dirty="0">
                <a:effectLst/>
                <a:ea typeface="Times New Roman"/>
              </a:endParaRPr>
            </a:p>
          </p:txBody>
        </p:sp>
        <p:sp>
          <p:nvSpPr>
            <p:cNvPr id="15" name="object 17"/>
            <p:cNvSpPr txBox="1"/>
            <p:nvPr/>
          </p:nvSpPr>
          <p:spPr>
            <a:xfrm>
              <a:off x="6084778" y="1403235"/>
              <a:ext cx="2896827" cy="1069163"/>
            </a:xfrm>
            <a:prstGeom prst="rect">
              <a:avLst/>
            </a:prstGeom>
          </p:spPr>
          <p:txBody>
            <a:bodyPr vert="horz" wrap="square" lIns="0" tIns="0" rIns="0" bIns="0" rtlCol="0">
              <a:noAutofit/>
            </a:bodyPr>
            <a:lstStyle/>
            <a:p>
              <a:pPr marL="8890" marR="889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2200" b="1" kern="1200" spc="-20" dirty="0" err="1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Pibrentasvir</a:t>
              </a:r>
              <a:endParaRPr lang="en-US" sz="2200" b="1" kern="1200" spc="-20" dirty="0" smtClean="0">
                <a:solidFill>
                  <a:srgbClr val="231F20"/>
                </a:solidFill>
                <a:effectLst/>
                <a:latin typeface="Calibri"/>
                <a:ea typeface="Times New Roman"/>
              </a:endParaRPr>
            </a:p>
            <a:p>
              <a:pPr marL="8890" marR="8890" algn="ctr">
                <a:lnSpc>
                  <a:spcPct val="101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1" spc="-20" dirty="0" smtClean="0">
                  <a:solidFill>
                    <a:srgbClr val="231F20"/>
                  </a:solidFill>
                  <a:latin typeface="Calibri"/>
                  <a:ea typeface="Times New Roman"/>
                </a:rPr>
                <a:t>(formerly ABT-530)</a:t>
              </a:r>
              <a:r>
                <a:rPr lang="en-US" b="1" kern="1200" spc="-20" dirty="0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 </a:t>
              </a:r>
              <a:r>
                <a:rPr lang="en-US" sz="2200" kern="1200" spc="-20" dirty="0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pangenotypic NS5</a:t>
              </a:r>
              <a:r>
                <a:rPr lang="en-US" sz="2200" kern="1200" spc="5" dirty="0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A</a:t>
              </a:r>
              <a:r>
                <a:rPr lang="en-US" sz="2200" kern="1200" spc="-30" dirty="0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 i</a:t>
              </a:r>
              <a:r>
                <a:rPr lang="en-US" sz="2200" kern="1200" spc="-20" dirty="0" smtClean="0">
                  <a:solidFill>
                    <a:srgbClr val="231F20"/>
                  </a:solidFill>
                  <a:effectLst/>
                  <a:latin typeface="Calibri"/>
                  <a:ea typeface="Times New Roman"/>
                </a:rPr>
                <a:t>nhibitor</a:t>
              </a:r>
              <a:endParaRPr lang="en-US" sz="2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33800" y="2835040"/>
              <a:ext cx="2146696" cy="3718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Coformulated</a:t>
              </a:r>
              <a:r>
                <a:rPr lang="en-US" sz="2000" dirty="0" smtClean="0"/>
                <a:t>: G/P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137278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EXPEDITION-2 Study Design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11480" y="6320135"/>
            <a:ext cx="6825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>
              <a:spcBef>
                <a:spcPct val="0"/>
              </a:spcBef>
              <a:spcAft>
                <a:spcPct val="0"/>
              </a:spcAft>
            </a:pPr>
            <a:r>
              <a:rPr lang="en-US" sz="1200" dirty="0"/>
              <a:t>G/P is co-formulated and dosed once daily as three 100 mg/40 mg pills for a total dose of 300 mg/120 mg</a:t>
            </a:r>
            <a:r>
              <a:rPr lang="en-US" sz="1200" dirty="0">
                <a:solidFill>
                  <a:srgbClr val="070605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11480" y="1143000"/>
            <a:ext cx="832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A </a:t>
            </a:r>
            <a:r>
              <a:rPr lang="en-US" dirty="0"/>
              <a:t>phase 3, </a:t>
            </a:r>
            <a:r>
              <a:rPr lang="en-US" dirty="0" smtClean="0"/>
              <a:t>multicenter </a:t>
            </a:r>
            <a:r>
              <a:rPr lang="en-US" dirty="0"/>
              <a:t>global study </a:t>
            </a:r>
            <a:r>
              <a:rPr lang="en-US" dirty="0" smtClean="0"/>
              <a:t>evaluating</a:t>
            </a:r>
            <a:r>
              <a:rPr lang="en-US" dirty="0"/>
              <a:t> </a:t>
            </a:r>
            <a:r>
              <a:rPr lang="en-US" dirty="0" smtClean="0"/>
              <a:t>8- </a:t>
            </a:r>
            <a:r>
              <a:rPr lang="en-US" dirty="0"/>
              <a:t>or 12-week treatment with G/P in HCV/HIV-1 co-infected </a:t>
            </a:r>
            <a:r>
              <a:rPr lang="en-US" dirty="0" smtClean="0"/>
              <a:t>adults without </a:t>
            </a:r>
            <a:r>
              <a:rPr lang="en-US" dirty="0"/>
              <a:t>or with compensated cirrhosis, </a:t>
            </a:r>
            <a:r>
              <a:rPr lang="en-US" dirty="0" smtClean="0"/>
              <a:t>respectively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455932" y="2107543"/>
            <a:ext cx="8276588" cy="347772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5932" y="5677363"/>
            <a:ext cx="8276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Patients </a:t>
            </a:r>
            <a:r>
              <a:rPr lang="en-US" dirty="0"/>
              <a:t>were enrolled in Australia, Belarus, France, Germany, </a:t>
            </a:r>
            <a:r>
              <a:rPr lang="en-US" dirty="0" smtClean="0"/>
              <a:t>Poland, Puerto </a:t>
            </a:r>
            <a:r>
              <a:rPr lang="en-US" dirty="0"/>
              <a:t>Rico, Russian </a:t>
            </a:r>
            <a:r>
              <a:rPr lang="en-US" dirty="0" smtClean="0"/>
              <a:t>Federation</a:t>
            </a:r>
            <a:r>
              <a:rPr lang="en-US" dirty="0"/>
              <a:t>, United Kingdom and United States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81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/>
              <a:t>Key inclusion criteria</a:t>
            </a:r>
          </a:p>
          <a:p>
            <a:pPr marL="463550" lvl="1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≥ </a:t>
            </a:r>
            <a:r>
              <a:rPr lang="en-US" sz="1800" dirty="0" smtClean="0"/>
              <a:t>18 years of age (no upper limit)</a:t>
            </a:r>
          </a:p>
          <a:p>
            <a:pPr marL="463550" lvl="1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BMI ≥18.0 kg/m</a:t>
            </a:r>
            <a:r>
              <a:rPr lang="en-US" sz="1800" baseline="30000" dirty="0">
                <a:solidFill>
                  <a:schemeClr val="tx1"/>
                </a:solidFill>
              </a:rPr>
              <a:t>2 </a:t>
            </a:r>
            <a:r>
              <a:rPr lang="en-US" sz="1800" dirty="0"/>
              <a:t>(no upper limit</a:t>
            </a:r>
            <a:r>
              <a:rPr lang="en-US" sz="1800" dirty="0" smtClean="0"/>
              <a:t>)</a:t>
            </a:r>
            <a:endParaRPr lang="en-US" sz="1800" dirty="0"/>
          </a:p>
          <a:p>
            <a:pPr marL="463550" lvl="2" indent="-354013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Chronic HCV </a:t>
            </a:r>
            <a:r>
              <a:rPr lang="en-US" sz="1800" dirty="0" smtClean="0">
                <a:solidFill>
                  <a:schemeClr val="tx1"/>
                </a:solidFill>
              </a:rPr>
              <a:t>infection </a:t>
            </a:r>
            <a:r>
              <a:rPr lang="en-US" sz="1800" dirty="0">
                <a:solidFill>
                  <a:schemeClr val="tx1"/>
                </a:solidFill>
              </a:rPr>
              <a:t>with GT 1, 2, 3, 4, 5, or 6 (HCV </a:t>
            </a:r>
            <a:r>
              <a:rPr lang="en-US" sz="1800" dirty="0" smtClean="0">
                <a:solidFill>
                  <a:schemeClr val="tx1"/>
                </a:solidFill>
              </a:rPr>
              <a:t>RNA ≥</a:t>
            </a:r>
            <a:r>
              <a:rPr lang="en-US" sz="1800" dirty="0">
                <a:solidFill>
                  <a:schemeClr val="tx1"/>
                </a:solidFill>
              </a:rPr>
              <a:t>1000 IU/mL) and a </a:t>
            </a:r>
            <a:r>
              <a:rPr lang="en-US" sz="1800" dirty="0" smtClean="0">
                <a:solidFill>
                  <a:schemeClr val="tx1"/>
                </a:solidFill>
              </a:rPr>
              <a:t>positive </a:t>
            </a:r>
            <a:r>
              <a:rPr lang="en-US" sz="1800" dirty="0">
                <a:solidFill>
                  <a:schemeClr val="tx1"/>
                </a:solidFill>
              </a:rPr>
              <a:t>test result for anti -HIV-1 </a:t>
            </a:r>
            <a:r>
              <a:rPr lang="en-US" sz="1800" dirty="0" smtClean="0">
                <a:solidFill>
                  <a:schemeClr val="tx1"/>
                </a:solidFill>
              </a:rPr>
              <a:t>antibody</a:t>
            </a:r>
          </a:p>
          <a:p>
            <a:pPr marL="463550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HCV </a:t>
            </a:r>
            <a:r>
              <a:rPr lang="en-US" sz="1800" dirty="0">
                <a:solidFill>
                  <a:schemeClr val="tx1"/>
                </a:solidFill>
              </a:rPr>
              <a:t>treatment-naïve or treatment-experienced </a:t>
            </a:r>
            <a:r>
              <a:rPr lang="en-US" sz="1800" dirty="0"/>
              <a:t>with </a:t>
            </a:r>
            <a:r>
              <a:rPr lang="en-US" sz="1800" dirty="0" smtClean="0"/>
              <a:t>IFN </a:t>
            </a:r>
            <a:r>
              <a:rPr lang="en-US" sz="1800" dirty="0"/>
              <a:t>or </a:t>
            </a:r>
            <a:r>
              <a:rPr lang="en-US" sz="1800" dirty="0" err="1"/>
              <a:t>pegIFN</a:t>
            </a:r>
            <a:r>
              <a:rPr lang="en-US" sz="1800" dirty="0"/>
              <a:t> </a:t>
            </a:r>
            <a:r>
              <a:rPr lang="en-US" sz="1800" dirty="0" smtClean="0"/>
              <a:t>± RBV, </a:t>
            </a:r>
            <a:r>
              <a:rPr lang="en-US" sz="1800" dirty="0"/>
              <a:t>or </a:t>
            </a:r>
            <a:r>
              <a:rPr lang="en-US" sz="1800" dirty="0" smtClean="0"/>
              <a:t>SOF </a:t>
            </a:r>
            <a:r>
              <a:rPr lang="en-US" sz="1800" dirty="0"/>
              <a:t>+ RBV ± </a:t>
            </a:r>
            <a:r>
              <a:rPr lang="en-US" sz="1800" dirty="0" err="1" smtClean="0"/>
              <a:t>pegIFN</a:t>
            </a:r>
            <a:endParaRPr lang="en-US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dirty="0" smtClean="0"/>
              <a:t>Key exclusion criteria</a:t>
            </a:r>
            <a:endParaRPr lang="en-US" sz="1800" dirty="0" smtClean="0"/>
          </a:p>
          <a:p>
            <a:pPr marL="463550" indent="-35401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 smtClean="0"/>
              <a:t>Prior HCV treatment experience with a DAA other than SOF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HBV </a:t>
            </a:r>
            <a:r>
              <a:rPr lang="en-US" sz="1800" dirty="0" err="1"/>
              <a:t>c</a:t>
            </a:r>
            <a:r>
              <a:rPr lang="en-US" sz="1800" dirty="0" err="1" smtClean="0"/>
              <a:t>oinfection</a:t>
            </a:r>
            <a:endParaRPr lang="en-US" sz="1800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Abnormal laboratory values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1800" dirty="0" smtClean="0"/>
              <a:t>Absence or presence of cirrhosis documented by liver biopsy </a:t>
            </a:r>
            <a:r>
              <a:rPr lang="en-US" sz="1800" i="1" dirty="0" smtClean="0"/>
              <a:t>or</a:t>
            </a:r>
            <a:r>
              <a:rPr lang="en-US" sz="1800" dirty="0" smtClean="0"/>
              <a:t>:</a:t>
            </a:r>
          </a:p>
          <a:p>
            <a:pPr marL="0" indent="0"/>
            <a:endParaRPr lang="en-US" sz="1800" dirty="0"/>
          </a:p>
          <a:p>
            <a:pPr marL="0" indent="0"/>
            <a:endParaRPr lang="en-US" sz="1800" dirty="0" smtClean="0"/>
          </a:p>
          <a:p>
            <a:pPr marL="0" indent="0"/>
            <a:endParaRPr lang="en-US" sz="1800" dirty="0"/>
          </a:p>
          <a:p>
            <a:pPr marL="0" indent="0"/>
            <a:endParaRPr lang="en-US" sz="1800" dirty="0" smtClean="0"/>
          </a:p>
          <a:p>
            <a:pPr marL="0" indent="0"/>
            <a:r>
              <a:rPr lang="en-US" sz="1800" b="1" dirty="0" smtClean="0"/>
              <a:t>Abnormal laboratory values</a:t>
            </a:r>
          </a:p>
          <a:p>
            <a:pPr marL="0" indent="0"/>
            <a:endParaRPr lang="en-US" sz="1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Key Eligibility </a:t>
            </a:r>
            <a:r>
              <a:rPr lang="en-US" sz="2800" b="1" dirty="0" smtClean="0"/>
              <a:t>Criteria</a:t>
            </a:r>
            <a:endParaRPr lang="en-US" sz="28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1479" y="252350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en-US" sz="2800" dirty="0">
              <a:solidFill>
                <a:srgbClr val="071D49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5436809"/>
              </p:ext>
            </p:extLst>
          </p:nvPr>
        </p:nvGraphicFramePr>
        <p:xfrm>
          <a:off x="4693919" y="1781937"/>
          <a:ext cx="4038600" cy="1447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2510"/>
                <a:gridCol w="1470847"/>
                <a:gridCol w="1315243"/>
              </a:tblGrid>
              <a:tr h="4659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Without Cirrhosis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2B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With Cirrhosis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BBAE"/>
                    </a:solidFill>
                  </a:tcPr>
                </a:tc>
              </a:tr>
              <a:tr h="2559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Fibroscan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endParaRPr lang="en-US" sz="14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&lt;12.5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kPa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≥12.5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kPa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7E9"/>
                    </a:solidFill>
                  </a:tcPr>
                </a:tc>
              </a:tr>
              <a:tr h="5118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FibroTest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</a:rPr>
                        <a:t>and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APRI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≤0.48 +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&lt;1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≥0.75 +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&gt;2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27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For discordant cases, cirrhosis status was dictated by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FibroScan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results.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7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820611"/>
              </p:ext>
            </p:extLst>
          </p:nvPr>
        </p:nvGraphicFramePr>
        <p:xfrm>
          <a:off x="4648199" y="3825875"/>
          <a:ext cx="408432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761"/>
                <a:gridCol w="2388559"/>
              </a:tblGrid>
              <a:tr h="352697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Assessment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71D4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71D49"/>
                    </a:solidFill>
                  </a:tcPr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n-US" dirty="0" smtClean="0"/>
                        <a:t>ALT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&gt;10 × ULN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n-US" dirty="0" smtClean="0"/>
                        <a:t>AST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&gt;10 × ULN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n-US" dirty="0" smtClean="0"/>
                        <a:t>Albumin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3.0 g/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</a:tr>
              <a:tr h="3526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CrCl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50 mL/min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  <a:tr h="352697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Platelets,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cells/mm</a:t>
                      </a:r>
                      <a:r>
                        <a:rPr lang="en-US" sz="18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dirty="0"/>
                    </a:p>
                  </a:txBody>
                  <a:tcPr anchor="ctr">
                    <a:solidFill>
                      <a:srgbClr val="E6E7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60,000 (cirrhosis)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</a:tr>
              <a:tr h="3526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90,000 (no cirrhosis)</a:t>
                      </a:r>
                      <a:endParaRPr lang="en-US" dirty="0"/>
                    </a:p>
                  </a:txBody>
                  <a:tcPr>
                    <a:solidFill>
                      <a:srgbClr val="E6E7E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479" y="5980254"/>
            <a:ext cx="41605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IFN, interferon; </a:t>
            </a:r>
            <a:r>
              <a:rPr lang="en-US" sz="1100" dirty="0" err="1" smtClean="0"/>
              <a:t>pegIFN</a:t>
            </a:r>
            <a:r>
              <a:rPr lang="en-US" sz="1100" dirty="0" smtClean="0"/>
              <a:t>, </a:t>
            </a:r>
            <a:r>
              <a:rPr lang="en-US" sz="1100" dirty="0" err="1" smtClean="0"/>
              <a:t>pegylated</a:t>
            </a:r>
            <a:r>
              <a:rPr lang="en-US" sz="1100" dirty="0" smtClean="0"/>
              <a:t> IFN; RBV, ribavirin; SOF, </a:t>
            </a:r>
            <a:r>
              <a:rPr lang="en-US" sz="1100" dirty="0" err="1" smtClean="0"/>
              <a:t>sofosbuvir</a:t>
            </a:r>
            <a:r>
              <a:rPr lang="en-US" sz="1100" dirty="0" smtClean="0"/>
              <a:t>; DAA, direct-acting antiviral; ALT, alanine aminotransferase; AST, aspartate aminotransferase; </a:t>
            </a:r>
            <a:r>
              <a:rPr lang="en-US" sz="1100" dirty="0" err="1" smtClean="0"/>
              <a:t>CrCl</a:t>
            </a:r>
            <a:r>
              <a:rPr lang="en-US" sz="1100" dirty="0" smtClean="0"/>
              <a:t>, creatinine clearance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02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Antiretroviral therapy (ART) requirements</a:t>
            </a:r>
            <a:endParaRPr lang="en-US" sz="28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411479" y="252350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endParaRPr lang="en-US" sz="2800" dirty="0">
              <a:solidFill>
                <a:srgbClr val="071D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163" y="1142999"/>
            <a:ext cx="8321356" cy="5257800"/>
          </a:xfrm>
        </p:spPr>
        <p:txBody>
          <a:bodyPr/>
          <a:lstStyle/>
          <a:p>
            <a:r>
              <a:rPr lang="en-US" dirty="0" smtClean="0"/>
              <a:t>Antiretroviral </a:t>
            </a:r>
            <a:r>
              <a:rPr lang="en-US" dirty="0"/>
              <a:t>therapy (ART) naïve with CD4+ count ≥500 </a:t>
            </a:r>
            <a:r>
              <a:rPr lang="en-US" dirty="0" smtClean="0"/>
              <a:t>cells/mm</a:t>
            </a:r>
            <a:r>
              <a:rPr lang="en-US" baseline="30000" dirty="0" smtClean="0"/>
              <a:t>3</a:t>
            </a:r>
            <a:r>
              <a:rPr lang="en-US" dirty="0" smtClean="0"/>
              <a:t> or </a:t>
            </a:r>
            <a:r>
              <a:rPr lang="en-US" dirty="0"/>
              <a:t>≥29% </a:t>
            </a:r>
            <a:endParaRPr lang="en-US" dirty="0" smtClean="0"/>
          </a:p>
          <a:p>
            <a:r>
              <a:rPr lang="en-US" i="1" dirty="0" smtClean="0"/>
              <a:t>Or</a:t>
            </a:r>
          </a:p>
          <a:p>
            <a:r>
              <a:rPr lang="en-US" dirty="0" smtClean="0"/>
              <a:t>On </a:t>
            </a:r>
            <a:r>
              <a:rPr lang="en-US" dirty="0"/>
              <a:t>a stable ART regimen for at least 8 weeks prior to </a:t>
            </a:r>
            <a:r>
              <a:rPr lang="en-US" dirty="0" smtClean="0"/>
              <a:t>screening</a:t>
            </a:r>
            <a:r>
              <a:rPr lang="en-US" baseline="30000" dirty="0" smtClean="0"/>
              <a:t>*</a:t>
            </a:r>
            <a:r>
              <a:rPr lang="en-US" dirty="0" smtClean="0"/>
              <a:t>: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baseline="30000" dirty="0" smtClean="0"/>
          </a:p>
          <a:p>
            <a:r>
              <a:rPr lang="en-US" baseline="30000" dirty="0" smtClean="0"/>
              <a:t>*</a:t>
            </a:r>
            <a:r>
              <a:rPr lang="en-US" dirty="0" smtClean="0"/>
              <a:t>CD4</a:t>
            </a:r>
            <a:r>
              <a:rPr lang="en-US" dirty="0"/>
              <a:t>+ count ≥200 cells/mm</a:t>
            </a:r>
            <a:r>
              <a:rPr lang="en-US" baseline="30000" dirty="0"/>
              <a:t>3</a:t>
            </a:r>
            <a:r>
              <a:rPr lang="en-US" dirty="0"/>
              <a:t> or ≥14%, and plasma HIV-1 RNA &lt;</a:t>
            </a:r>
            <a:r>
              <a:rPr lang="en-US" dirty="0" smtClean="0"/>
              <a:t>LLOQ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24738" b="11000"/>
          <a:stretch/>
        </p:blipFill>
        <p:spPr bwMode="auto">
          <a:xfrm>
            <a:off x="516254" y="2455865"/>
            <a:ext cx="5798820" cy="340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5899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1162" y="1066800"/>
            <a:ext cx="8321357" cy="54102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2400"/>
              </a:spcBef>
            </a:pPr>
            <a:r>
              <a:rPr lang="en-US" sz="1800" b="1" dirty="0" smtClean="0">
                <a:solidFill>
                  <a:schemeClr val="tx1"/>
                </a:solidFill>
              </a:rPr>
              <a:t>Primary Endpoint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</a:pPr>
            <a:r>
              <a:rPr lang="en-US" sz="1800" dirty="0" smtClean="0"/>
              <a:t>SVR12 </a:t>
            </a:r>
            <a:r>
              <a:rPr lang="en-US" sz="1800" dirty="0"/>
              <a:t>(HCV RNA &lt;15 IU/mL 12 weeks post-treatment) </a:t>
            </a:r>
            <a:endParaRPr lang="en-US" sz="1800" dirty="0" smtClean="0"/>
          </a:p>
          <a:p>
            <a:pPr marL="457200">
              <a:lnSpc>
                <a:spcPct val="10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Non-inferiority (6% margin) to 96% SVR12 rate with historical standard </a:t>
            </a:r>
            <a:r>
              <a:rPr lang="en-US" sz="1800" dirty="0">
                <a:solidFill>
                  <a:schemeClr val="tx1"/>
                </a:solidFill>
              </a:rPr>
              <a:t>of care*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</a:pPr>
            <a:r>
              <a:rPr lang="en-US" sz="1800" b="1" dirty="0" smtClean="0">
                <a:solidFill>
                  <a:schemeClr val="tx1"/>
                </a:solidFill>
              </a:rPr>
              <a:t>Secondary Endpoints</a:t>
            </a:r>
          </a:p>
          <a:p>
            <a:pPr lvl="1">
              <a:lnSpc>
                <a:spcPct val="100000"/>
              </a:lnSpc>
              <a:spcBef>
                <a:spcPts val="24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On-treatment </a:t>
            </a:r>
            <a:r>
              <a:rPr lang="en-US" sz="1800" dirty="0" err="1" smtClean="0">
                <a:solidFill>
                  <a:schemeClr val="tx1"/>
                </a:solidFill>
              </a:rPr>
              <a:t>virologic</a:t>
            </a:r>
            <a:r>
              <a:rPr lang="en-US" sz="1800" dirty="0" smtClean="0">
                <a:solidFill>
                  <a:schemeClr val="tx1"/>
                </a:solidFill>
              </a:rPr>
              <a:t> failure and post-treatment relapse</a:t>
            </a:r>
          </a:p>
          <a:p>
            <a:pPr marL="109537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114300" lvl="1" indent="0">
              <a:lnSpc>
                <a:spcPct val="100000"/>
              </a:lnSpc>
              <a:buNone/>
            </a:pPr>
            <a:r>
              <a:rPr lang="en-US" sz="1800" b="1" dirty="0" smtClean="0"/>
              <a:t>Additional Assessments</a:t>
            </a:r>
            <a:endParaRPr lang="en-US" sz="1400" dirty="0"/>
          </a:p>
          <a:p>
            <a:pPr marL="463550" lvl="1" indent="-354013">
              <a:lnSpc>
                <a:spcPct val="100000"/>
              </a:lnSpc>
              <a:spcBef>
                <a:spcPct val="80000"/>
              </a:spcBef>
            </a:pPr>
            <a:r>
              <a:rPr lang="en-US" sz="1800" dirty="0"/>
              <a:t>Adverse events (AEs) and laboratory abnormalities </a:t>
            </a:r>
          </a:p>
          <a:p>
            <a:pPr marL="463550" lvl="1" indent="-354013">
              <a:lnSpc>
                <a:spcPct val="100000"/>
              </a:lnSpc>
              <a:spcBef>
                <a:spcPct val="80000"/>
              </a:spcBef>
            </a:pPr>
            <a:r>
              <a:rPr lang="en-US" sz="1800" dirty="0"/>
              <a:t>Next generation sequencing (detection threshold 15%) to identify baseline polymorphisms and treatment emergent substitutions in NS3 and </a:t>
            </a:r>
            <a:r>
              <a:rPr lang="en-US" sz="1800" dirty="0" smtClean="0"/>
              <a:t>NS5A</a:t>
            </a:r>
          </a:p>
          <a:p>
            <a:pPr marL="114300" lvl="1" indent="0">
              <a:lnSpc>
                <a:spcPct val="100000"/>
              </a:lnSpc>
              <a:buNone/>
            </a:pPr>
            <a:endParaRPr lang="en-US" sz="1400" dirty="0"/>
          </a:p>
          <a:p>
            <a:pPr marL="114300" lvl="1" indent="0">
              <a:lnSpc>
                <a:spcPct val="100000"/>
              </a:lnSpc>
              <a:buNone/>
            </a:pPr>
            <a:r>
              <a:rPr lang="en-US" sz="1400" dirty="0" smtClean="0"/>
              <a:t>*</a:t>
            </a:r>
            <a:r>
              <a:rPr lang="en-US" sz="1400" dirty="0" err="1" smtClean="0"/>
              <a:t>Sofosbuvir</a:t>
            </a:r>
            <a:r>
              <a:rPr lang="en-US" sz="1400" dirty="0" smtClean="0"/>
              <a:t> + </a:t>
            </a:r>
            <a:r>
              <a:rPr lang="en-US" sz="1400" dirty="0" err="1" smtClean="0"/>
              <a:t>ledipasvir</a:t>
            </a:r>
            <a:r>
              <a:rPr lang="en-US" sz="1400" dirty="0" smtClean="0"/>
              <a:t> or </a:t>
            </a:r>
            <a:r>
              <a:rPr lang="en-US" sz="1400" dirty="0" err="1" smtClean="0"/>
              <a:t>grazoprevir</a:t>
            </a:r>
            <a:r>
              <a:rPr lang="en-US" sz="1400" dirty="0" smtClean="0"/>
              <a:t>/</a:t>
            </a:r>
            <a:r>
              <a:rPr lang="en-US" sz="1400" dirty="0" err="1" smtClean="0"/>
              <a:t>elbasvir</a:t>
            </a:r>
            <a:r>
              <a:rPr lang="en-US" sz="1400" dirty="0" smtClean="0"/>
              <a:t>; non-inferiority will be achieved if the lower confidence bound of the 95% confidence interval for SVR12 is &gt;90%</a:t>
            </a: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11479" y="252350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dirty="0" smtClean="0">
                <a:solidFill>
                  <a:srgbClr val="071D49"/>
                </a:solidFill>
              </a:rPr>
              <a:t>Study Endpoints</a:t>
            </a:r>
            <a:endParaRPr lang="en-US" sz="2800" dirty="0">
              <a:solidFill>
                <a:srgbClr val="071D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13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6"/>
          <p:cNvSpPr txBox="1">
            <a:spLocks/>
          </p:cNvSpPr>
          <p:nvPr/>
        </p:nvSpPr>
        <p:spPr>
          <a:xfrm>
            <a:off x="411480" y="256032"/>
            <a:ext cx="8321040" cy="713232"/>
          </a:xfrm>
          <a:prstGeom prst="rect">
            <a:avLst/>
          </a:prstGeom>
        </p:spPr>
        <p:txBody>
          <a:bodyPr anchor="b"/>
          <a:lstStyle>
            <a:lvl1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2pPr>
            <a:lvl3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3pPr>
            <a:lvl4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4pPr>
            <a:lvl5pPr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5pPr>
            <a:lvl6pPr marL="4572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6pPr>
            <a:lvl7pPr marL="9144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7pPr>
            <a:lvl8pPr marL="13716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8pPr>
            <a:lvl9pPr marL="1828800" algn="l" defTabSz="45720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>
                <a:solidFill>
                  <a:schemeClr val="folHlink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2800" b="1" kern="0" dirty="0" smtClean="0">
                <a:solidFill>
                  <a:srgbClr val="071D49"/>
                </a:solidFill>
              </a:rPr>
              <a:t>Baseline Demographics &amp; Disease Characteristics</a:t>
            </a:r>
          </a:p>
        </p:txBody>
      </p:sp>
      <p:pic>
        <p:nvPicPr>
          <p:cNvPr id="3074" name="Picture 2" descr="C:\Congress Archives\IAS 2017\EXPEDITION-2\OralPoster\BL Demo Slide #1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" y="1030294"/>
            <a:ext cx="8326438" cy="560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1410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bbVie Theme 1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AbbVie Design 2">
  <a:themeElements>
    <a:clrScheme name="AbbVie Design 2 1">
      <a:dk1>
        <a:srgbClr val="070605"/>
      </a:dk1>
      <a:lt1>
        <a:srgbClr val="FFFFFF"/>
      </a:lt1>
      <a:dk2>
        <a:srgbClr val="DC8633"/>
      </a:dk2>
      <a:lt2>
        <a:srgbClr val="702082"/>
      </a:lt2>
      <a:accent1>
        <a:srgbClr val="7DA1C4"/>
      </a:accent1>
      <a:accent2>
        <a:srgbClr val="6BBBAE"/>
      </a:accent2>
      <a:accent3>
        <a:srgbClr val="FFFFFF"/>
      </a:accent3>
      <a:accent4>
        <a:srgbClr val="050403"/>
      </a:accent4>
      <a:accent5>
        <a:srgbClr val="BFCDDE"/>
      </a:accent5>
      <a:accent6>
        <a:srgbClr val="60A99D"/>
      </a:accent6>
      <a:hlink>
        <a:srgbClr val="84BD00"/>
      </a:hlink>
      <a:folHlink>
        <a:srgbClr val="0082BA"/>
      </a:folHlink>
    </a:clrScheme>
    <a:fontScheme name="AbbVie Design 2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bVie Design 2 1">
        <a:dk1>
          <a:srgbClr val="070605"/>
        </a:dk1>
        <a:lt1>
          <a:srgbClr val="FFFFFF"/>
        </a:lt1>
        <a:dk2>
          <a:srgbClr val="DC8633"/>
        </a:dk2>
        <a:lt2>
          <a:srgbClr val="702082"/>
        </a:lt2>
        <a:accent1>
          <a:srgbClr val="7DA1C4"/>
        </a:accent1>
        <a:accent2>
          <a:srgbClr val="6BBBAE"/>
        </a:accent2>
        <a:accent3>
          <a:srgbClr val="FFFFFF"/>
        </a:accent3>
        <a:accent4>
          <a:srgbClr val="050403"/>
        </a:accent4>
        <a:accent5>
          <a:srgbClr val="BFCDDE"/>
        </a:accent5>
        <a:accent6>
          <a:srgbClr val="60A99D"/>
        </a:accent6>
        <a:hlink>
          <a:srgbClr val="84BD00"/>
        </a:hlink>
        <a:folHlink>
          <a:srgbClr val="0082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3006</Words>
  <Application>Microsoft Macintosh PowerPoint</Application>
  <PresentationFormat>Bildschirmpräsentation (4:3)</PresentationFormat>
  <Paragraphs>531</Paragraphs>
  <Slides>23</Slides>
  <Notes>19</Notes>
  <HiddenSlides>0</HiddenSlides>
  <MMClips>0</MMClips>
  <ScaleCrop>false</ScaleCrop>
  <HeadingPairs>
    <vt:vector size="6" baseType="variant">
      <vt:variant>
        <vt:lpstr>Entwurfsvorlage</vt:lpstr>
      </vt:variant>
      <vt:variant>
        <vt:i4>7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31" baseType="lpstr">
      <vt:lpstr>4_AbbVie Design 2</vt:lpstr>
      <vt:lpstr>AbbVie Theme 1</vt:lpstr>
      <vt:lpstr>1_AbbVie Design 2</vt:lpstr>
      <vt:lpstr>2_AbbVie Design 2</vt:lpstr>
      <vt:lpstr>3_AbbVie Design 2</vt:lpstr>
      <vt:lpstr>5_AbbVie Design 2</vt:lpstr>
      <vt:lpstr>6_AbbVie Design 2</vt:lpstr>
      <vt:lpstr>Prism 6</vt:lpstr>
      <vt:lpstr>Efficacy and Safety of Glecaprevir/Pibrentasvir in Patients Co-infected with Hepatitis C Virus and Human Immunodeficiency Virus-1: The EXPEDITION-2 Study</vt:lpstr>
      <vt:lpstr>Folie 2</vt:lpstr>
      <vt:lpstr>Folie 3</vt:lpstr>
      <vt:lpstr>Next Generation Direct-Acting Antivirals </vt:lpstr>
      <vt:lpstr>Folie 5</vt:lpstr>
      <vt:lpstr>Key Eligibility Criteria</vt:lpstr>
      <vt:lpstr>Antiretroviral therapy (ART) requirements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</vt:vector>
  </TitlesOfParts>
  <Company>AbbVie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OMBITASVIR/PARITAPREVIR/R, DASABUVIR, AND SOFOSBUVIR TREATMENT OF PATIENTS WITH HCV GENOTYPE 1-INFECTION WHO FAILED A PRIOR COURSE OF DAA THERAPY: THE QUARTZ-I STUDY</dc:title>
  <dc:creator>Bourgo, Ryan J</dc:creator>
  <cp:lastModifiedBy>Daniel Volkert</cp:lastModifiedBy>
  <cp:revision>859</cp:revision>
  <dcterms:created xsi:type="dcterms:W3CDTF">2017-07-30T14:56:44Z</dcterms:created>
  <dcterms:modified xsi:type="dcterms:W3CDTF">2017-07-30T14:57:16Z</dcterms:modified>
</cp:coreProperties>
</file>